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92"/>
  </p:notesMasterIdLst>
  <p:sldIdLst>
    <p:sldId id="256" r:id="rId2"/>
    <p:sldId id="334" r:id="rId3"/>
    <p:sldId id="335" r:id="rId4"/>
    <p:sldId id="269" r:id="rId5"/>
    <p:sldId id="257" r:id="rId6"/>
    <p:sldId id="267" r:id="rId7"/>
    <p:sldId id="336" r:id="rId8"/>
    <p:sldId id="339" r:id="rId9"/>
    <p:sldId id="466" r:id="rId10"/>
    <p:sldId id="467" r:id="rId11"/>
    <p:sldId id="468" r:id="rId12"/>
    <p:sldId id="469" r:id="rId13"/>
    <p:sldId id="470" r:id="rId14"/>
    <p:sldId id="471" r:id="rId15"/>
    <p:sldId id="472" r:id="rId16"/>
    <p:sldId id="473" r:id="rId17"/>
    <p:sldId id="474" r:id="rId18"/>
    <p:sldId id="475" r:id="rId19"/>
    <p:sldId id="476" r:id="rId20"/>
    <p:sldId id="477" r:id="rId21"/>
    <p:sldId id="478" r:id="rId22"/>
    <p:sldId id="479" r:id="rId23"/>
    <p:sldId id="480" r:id="rId24"/>
    <p:sldId id="481" r:id="rId25"/>
    <p:sldId id="482" r:id="rId26"/>
    <p:sldId id="483" r:id="rId27"/>
    <p:sldId id="484" r:id="rId28"/>
    <p:sldId id="485" r:id="rId29"/>
    <p:sldId id="486" r:id="rId30"/>
    <p:sldId id="487" r:id="rId31"/>
    <p:sldId id="488" r:id="rId32"/>
    <p:sldId id="489" r:id="rId33"/>
    <p:sldId id="490" r:id="rId34"/>
    <p:sldId id="491" r:id="rId35"/>
    <p:sldId id="492" r:id="rId36"/>
    <p:sldId id="493" r:id="rId37"/>
    <p:sldId id="494" r:id="rId38"/>
    <p:sldId id="495" r:id="rId39"/>
    <p:sldId id="496" r:id="rId40"/>
    <p:sldId id="497" r:id="rId41"/>
    <p:sldId id="258" r:id="rId42"/>
    <p:sldId id="498" r:id="rId43"/>
    <p:sldId id="499" r:id="rId44"/>
    <p:sldId id="500" r:id="rId45"/>
    <p:sldId id="501" r:id="rId46"/>
    <p:sldId id="502" r:id="rId47"/>
    <p:sldId id="503" r:id="rId48"/>
    <p:sldId id="504" r:id="rId49"/>
    <p:sldId id="505" r:id="rId50"/>
    <p:sldId id="506" r:id="rId51"/>
    <p:sldId id="507" r:id="rId52"/>
    <p:sldId id="508" r:id="rId53"/>
    <p:sldId id="509" r:id="rId54"/>
    <p:sldId id="510" r:id="rId55"/>
    <p:sldId id="511" r:id="rId56"/>
    <p:sldId id="512" r:id="rId57"/>
    <p:sldId id="513" r:id="rId58"/>
    <p:sldId id="514" r:id="rId59"/>
    <p:sldId id="515" r:id="rId60"/>
    <p:sldId id="516" r:id="rId61"/>
    <p:sldId id="517" r:id="rId62"/>
    <p:sldId id="518" r:id="rId63"/>
    <p:sldId id="519" r:id="rId64"/>
    <p:sldId id="520" r:id="rId65"/>
    <p:sldId id="521" r:id="rId66"/>
    <p:sldId id="523" r:id="rId67"/>
    <p:sldId id="524" r:id="rId68"/>
    <p:sldId id="525" r:id="rId69"/>
    <p:sldId id="522" r:id="rId70"/>
    <p:sldId id="526" r:id="rId71"/>
    <p:sldId id="527" r:id="rId72"/>
    <p:sldId id="528" r:id="rId73"/>
    <p:sldId id="529" r:id="rId74"/>
    <p:sldId id="530" r:id="rId75"/>
    <p:sldId id="531" r:id="rId76"/>
    <p:sldId id="532" r:id="rId77"/>
    <p:sldId id="533" r:id="rId78"/>
    <p:sldId id="534" r:id="rId79"/>
    <p:sldId id="535" r:id="rId80"/>
    <p:sldId id="536" r:id="rId81"/>
    <p:sldId id="537" r:id="rId82"/>
    <p:sldId id="538" r:id="rId83"/>
    <p:sldId id="539" r:id="rId84"/>
    <p:sldId id="540" r:id="rId85"/>
    <p:sldId id="541" r:id="rId86"/>
    <p:sldId id="542" r:id="rId87"/>
    <p:sldId id="406" r:id="rId88"/>
    <p:sldId id="464" r:id="rId89"/>
    <p:sldId id="465" r:id="rId90"/>
    <p:sldId id="419" r:id="rId91"/>
  </p:sldIdLst>
  <p:sldSz cx="12192000" cy="6858000"/>
  <p:notesSz cx="6858000" cy="9144000"/>
  <p:custDataLst>
    <p:tags r:id="rId9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2781"/>
    <a:srgbClr val="026E35"/>
    <a:srgbClr val="044595"/>
    <a:srgbClr val="A11212"/>
    <a:srgbClr val="324A7A"/>
    <a:srgbClr val="FDE7E7"/>
    <a:srgbClr val="FBD9D9"/>
    <a:srgbClr val="203A6B"/>
    <a:srgbClr val="DCE5F4"/>
    <a:srgbClr val="CDD9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91" autoAdjust="0"/>
    <p:restoredTop sz="94660"/>
  </p:normalViewPr>
  <p:slideViewPr>
    <p:cSldViewPr snapToGrid="0">
      <p:cViewPr varScale="1">
        <p:scale>
          <a:sx n="74" d="100"/>
          <a:sy n="74" d="100"/>
        </p:scale>
        <p:origin x="40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EBC431-090A-4D11-8DA0-0E909CD9C1D0}" type="datetimeFigureOut">
              <a:rPr lang="zh-CN" altLang="en-US" smtClean="0"/>
              <a:t>2024/6/6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9C44F-97CF-4085-A443-4AE7FEC076D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封面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2" name="矩形 1"/>
          <p:cNvSpPr/>
          <p:nvPr userDrawn="1"/>
        </p:nvSpPr>
        <p:spPr>
          <a:xfrm>
            <a:off x="0" y="0"/>
            <a:ext cx="2419350" cy="6858000"/>
          </a:xfrm>
          <a:prstGeom prst="rect">
            <a:avLst/>
          </a:prstGeom>
          <a:solidFill>
            <a:schemeClr val="accent1">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EE297-474B-4A86-A7C8-228BCE0B587B}" type="datetimeFigureOut">
              <a:rPr lang="zh-CN" altLang="en-US" smtClean="0"/>
              <a:t>2024/6/6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0877DEB-90F5-4A8C-8837-7104AE75A0B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DB8552-0204-45E1-8C81-68DBA02E28B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ags" Target="../tags/tag35.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7.xml"/><Relationship Id="rId1" Type="http://schemas.openxmlformats.org/officeDocument/2006/relationships/tags" Target="../tags/tag36.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3.xml"/><Relationship Id="rId1" Type="http://schemas.openxmlformats.org/officeDocument/2006/relationships/tags" Target="../tags/tag38.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3.xml"/><Relationship Id="rId1" Type="http://schemas.openxmlformats.org/officeDocument/2006/relationships/tags" Target="../tags/tag41.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5.xml"/><Relationship Id="rId1" Type="http://schemas.openxmlformats.org/officeDocument/2006/relationships/tags" Target="../tags/tag44.xml"/><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7.xml"/><Relationship Id="rId1" Type="http://schemas.openxmlformats.org/officeDocument/2006/relationships/tags" Target="../tags/tag46.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3.xml"/><Relationship Id="rId1" Type="http://schemas.openxmlformats.org/officeDocument/2006/relationships/tags" Target="../tags/tag52.xml"/><Relationship Id="rId5" Type="http://schemas.openxmlformats.org/officeDocument/2006/relationships/image" Target="../media/image21.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3.xml"/><Relationship Id="rId1" Type="http://schemas.openxmlformats.org/officeDocument/2006/relationships/tags" Target="../tags/tag53.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3.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3.xml"/><Relationship Id="rId1" Type="http://schemas.openxmlformats.org/officeDocument/2006/relationships/tags" Target="../tags/tag62.xml"/><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7.xml"/><Relationship Id="rId1" Type="http://schemas.openxmlformats.org/officeDocument/2006/relationships/tags" Target="../tags/tag66.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2.xml"/><Relationship Id="rId1" Type="http://schemas.openxmlformats.org/officeDocument/2006/relationships/tags" Target="../tags/tag71.xml"/><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3.xml"/><Relationship Id="rId1" Type="http://schemas.openxmlformats.org/officeDocument/2006/relationships/tags" Target="../tags/tag73.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3.xml"/><Relationship Id="rId1" Type="http://schemas.openxmlformats.org/officeDocument/2006/relationships/tags" Target="../tags/tag74.xml"/></Relationships>
</file>

<file path=ppt/slides/_rels/slide4.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3.xml"/><Relationship Id="rId1" Type="http://schemas.openxmlformats.org/officeDocument/2006/relationships/tags" Target="../tags/tag75.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3.xml"/><Relationship Id="rId1" Type="http://schemas.openxmlformats.org/officeDocument/2006/relationships/tags" Target="../tags/tag77.xml"/></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3.xml"/><Relationship Id="rId1" Type="http://schemas.openxmlformats.org/officeDocument/2006/relationships/tags" Target="../tags/tag78.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3.xml"/><Relationship Id="rId1" Type="http://schemas.openxmlformats.org/officeDocument/2006/relationships/tags" Target="../tags/tag79.xml"/><Relationship Id="rId4" Type="http://schemas.openxmlformats.org/officeDocument/2006/relationships/image" Target="../media/image42.png"/></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3.xml"/><Relationship Id="rId1" Type="http://schemas.openxmlformats.org/officeDocument/2006/relationships/tags" Target="../tags/tag80.xm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3.xml"/><Relationship Id="rId1" Type="http://schemas.openxmlformats.org/officeDocument/2006/relationships/tags" Target="../tags/tag81.xml"/><Relationship Id="rId4" Type="http://schemas.openxmlformats.org/officeDocument/2006/relationships/image" Target="../media/image46.png"/></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3.xml"/><Relationship Id="rId1" Type="http://schemas.openxmlformats.org/officeDocument/2006/relationships/tags" Target="../tags/tag82.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3.xml"/><Relationship Id="rId1" Type="http://schemas.openxmlformats.org/officeDocument/2006/relationships/tags" Target="../tags/tag83.xml"/><Relationship Id="rId4" Type="http://schemas.openxmlformats.org/officeDocument/2006/relationships/image" Target="../media/image4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3.xml"/><Relationship Id="rId1" Type="http://schemas.openxmlformats.org/officeDocument/2006/relationships/tags" Target="../tags/tag84.xml"/><Relationship Id="rId4" Type="http://schemas.openxmlformats.org/officeDocument/2006/relationships/image" Target="../media/image51.png"/></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3.xml"/><Relationship Id="rId1" Type="http://schemas.openxmlformats.org/officeDocument/2006/relationships/tags" Target="../tags/tag85.xml"/><Relationship Id="rId4" Type="http://schemas.openxmlformats.org/officeDocument/2006/relationships/image" Target="../media/image53.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image" Target="../media/image39.png"/><Relationship Id="rId4" Type="http://schemas.openxmlformats.org/officeDocument/2006/relationships/image" Target="../media/image54.png"/></Relationships>
</file>

<file path=ppt/slides/_rels/slide5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Layout" Target="../slideLayouts/slideLayout3.xml"/><Relationship Id="rId1" Type="http://schemas.openxmlformats.org/officeDocument/2006/relationships/tags" Target="../tags/tag88.xml"/><Relationship Id="rId4" Type="http://schemas.openxmlformats.org/officeDocument/2006/relationships/image" Target="../media/image56.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5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slideLayout" Target="../slideLayouts/slideLayout3.xml"/><Relationship Id="rId1" Type="http://schemas.openxmlformats.org/officeDocument/2006/relationships/tags" Target="../tags/tag91.xml"/><Relationship Id="rId4" Type="http://schemas.openxmlformats.org/officeDocument/2006/relationships/image" Target="../media/image61.png"/></Relationships>
</file>

<file path=ppt/slides/_rels/slide5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5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3.xml"/><Relationship Id="rId1" Type="http://schemas.openxmlformats.org/officeDocument/2006/relationships/tags" Target="../tags/tag93.xml"/><Relationship Id="rId4" Type="http://schemas.openxmlformats.org/officeDocument/2006/relationships/image" Target="../media/image64.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4.xml"/></Relationships>
</file>

<file path=ppt/slides/_rels/slide5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slideLayout" Target="../slideLayouts/slideLayout3.xml"/><Relationship Id="rId1" Type="http://schemas.openxmlformats.org/officeDocument/2006/relationships/tags" Target="../tags/tag9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6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Layout" Target="../slideLayouts/slideLayout3.xml"/><Relationship Id="rId1" Type="http://schemas.openxmlformats.org/officeDocument/2006/relationships/tags" Target="../tags/tag96.xml"/></Relationships>
</file>

<file path=ppt/slides/_rels/slide6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slideLayout" Target="../slideLayouts/slideLayout3.xml"/><Relationship Id="rId1" Type="http://schemas.openxmlformats.org/officeDocument/2006/relationships/tags" Target="../tags/tag97.xml"/></Relationships>
</file>

<file path=ppt/slides/_rels/slide6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slideLayout" Target="../slideLayouts/slideLayout3.xml"/><Relationship Id="rId1" Type="http://schemas.openxmlformats.org/officeDocument/2006/relationships/tags" Target="../tags/tag98.xml"/></Relationships>
</file>

<file path=ppt/slides/_rels/slide6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slideLayout" Target="../slideLayouts/slideLayout3.xml"/><Relationship Id="rId1" Type="http://schemas.openxmlformats.org/officeDocument/2006/relationships/tags" Target="../tags/tag99.xml"/></Relationships>
</file>

<file path=ppt/slides/_rels/slide6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slideLayout" Target="../slideLayouts/slideLayout3.xml"/><Relationship Id="rId1" Type="http://schemas.openxmlformats.org/officeDocument/2006/relationships/tags" Target="../tags/tag100.xml"/></Relationships>
</file>

<file path=ppt/slides/_rels/slide6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slideLayout" Target="../slideLayouts/slideLayout3.xml"/><Relationship Id="rId1" Type="http://schemas.openxmlformats.org/officeDocument/2006/relationships/tags" Target="../tags/tag101.xml"/></Relationships>
</file>

<file path=ppt/slides/_rels/slide6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slideLayout" Target="../slideLayouts/slideLayout3.xml"/><Relationship Id="rId1" Type="http://schemas.openxmlformats.org/officeDocument/2006/relationships/tags" Target="../tags/tag102.xml"/></Relationships>
</file>

<file path=ppt/slides/_rels/slide6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slideLayout" Target="../slideLayouts/slideLayout3.xml"/><Relationship Id="rId1" Type="http://schemas.openxmlformats.org/officeDocument/2006/relationships/tags" Target="../tags/tag103.xml"/></Relationships>
</file>

<file path=ppt/slides/_rels/slide6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slideLayout" Target="../slideLayouts/slideLayout3.xml"/><Relationship Id="rId1" Type="http://schemas.openxmlformats.org/officeDocument/2006/relationships/tags" Target="../tags/tag104.xml"/></Relationships>
</file>

<file path=ppt/slides/_rels/slide6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slideLayout" Target="../slideLayouts/slideLayout3.xml"/><Relationship Id="rId1" Type="http://schemas.openxmlformats.org/officeDocument/2006/relationships/tags" Target="../tags/tag10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image" Target="../media/image1.png"/></Relationships>
</file>

<file path=ppt/slides/_rels/slide7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slideLayout" Target="../slideLayouts/slideLayout3.xml"/><Relationship Id="rId1" Type="http://schemas.openxmlformats.org/officeDocument/2006/relationships/tags" Target="../tags/tag106.xml"/></Relationships>
</file>

<file path=ppt/slides/_rels/slide7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slideLayout" Target="../slideLayouts/slideLayout3.xml"/><Relationship Id="rId1" Type="http://schemas.openxmlformats.org/officeDocument/2006/relationships/tags" Target="../tags/tag107.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8.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9.xml"/></Relationships>
</file>

<file path=ppt/slides/_rels/slide7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slideLayout" Target="../slideLayouts/slideLayout3.xml"/><Relationship Id="rId1" Type="http://schemas.openxmlformats.org/officeDocument/2006/relationships/tags" Target="../tags/tag110.xml"/></Relationships>
</file>

<file path=ppt/slides/_rels/slide7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slideLayout" Target="../slideLayouts/slideLayout3.xml"/><Relationship Id="rId1" Type="http://schemas.openxmlformats.org/officeDocument/2006/relationships/tags" Target="../tags/tag111.xml"/></Relationships>
</file>

<file path=ppt/slides/_rels/slide7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slideLayout" Target="../slideLayouts/slideLayout3.xml"/><Relationship Id="rId1" Type="http://schemas.openxmlformats.org/officeDocument/2006/relationships/tags" Target="../tags/tag112.xml"/></Relationships>
</file>

<file path=ppt/slides/_rels/slide7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slideLayout" Target="../slideLayouts/slideLayout3.xml"/><Relationship Id="rId1" Type="http://schemas.openxmlformats.org/officeDocument/2006/relationships/tags" Target="../tags/tag113.xml"/></Relationships>
</file>

<file path=ppt/slides/_rels/slide7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slideLayout" Target="../slideLayouts/slideLayout3.xml"/><Relationship Id="rId1" Type="http://schemas.openxmlformats.org/officeDocument/2006/relationships/tags" Target="../tags/tag114.xml"/></Relationships>
</file>

<file path=ppt/slides/_rels/slide7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slideLayout" Target="../slideLayouts/slideLayout3.xml"/><Relationship Id="rId1" Type="http://schemas.openxmlformats.org/officeDocument/2006/relationships/tags" Target="../tags/tag11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2.xml"/><Relationship Id="rId1" Type="http://schemas.openxmlformats.org/officeDocument/2006/relationships/tags" Target="../tags/tag31.xml"/><Relationship Id="rId4" Type="http://schemas.openxmlformats.org/officeDocument/2006/relationships/image" Target="../media/image2.png"/></Relationships>
</file>

<file path=ppt/slides/_rels/slide8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slideLayout" Target="../slideLayouts/slideLayout3.xml"/><Relationship Id="rId1" Type="http://schemas.openxmlformats.org/officeDocument/2006/relationships/tags" Target="../tags/tag116.xml"/><Relationship Id="rId4" Type="http://schemas.openxmlformats.org/officeDocument/2006/relationships/image" Target="../media/image85.png"/></Relationships>
</file>

<file path=ppt/slides/_rels/slide8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slideLayout" Target="../slideLayouts/slideLayout3.xml"/><Relationship Id="rId1" Type="http://schemas.openxmlformats.org/officeDocument/2006/relationships/tags" Target="../tags/tag117.xml"/><Relationship Id="rId4" Type="http://schemas.openxmlformats.org/officeDocument/2006/relationships/image" Target="../media/image87.png"/></Relationships>
</file>

<file path=ppt/slides/_rels/slide8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slideLayout" Target="../slideLayouts/slideLayout3.xml"/><Relationship Id="rId1" Type="http://schemas.openxmlformats.org/officeDocument/2006/relationships/tags" Target="../tags/tag118.xml"/></Relationships>
</file>

<file path=ppt/slides/_rels/slide8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slideLayout" Target="../slideLayouts/slideLayout3.xml"/><Relationship Id="rId1" Type="http://schemas.openxmlformats.org/officeDocument/2006/relationships/tags" Target="../tags/tag119.xml"/></Relationships>
</file>

<file path=ppt/slides/_rels/slide8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slideLayout" Target="../slideLayouts/slideLayout3.xml"/><Relationship Id="rId1" Type="http://schemas.openxmlformats.org/officeDocument/2006/relationships/tags" Target="../tags/tag120.xml"/></Relationships>
</file>

<file path=ppt/slides/_rels/slide8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slideLayout" Target="../slideLayouts/slideLayout3.xml"/><Relationship Id="rId1" Type="http://schemas.openxmlformats.org/officeDocument/2006/relationships/tags" Target="../tags/tag121.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22.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3.xml"/></Relationships>
</file>

<file path=ppt/slides/_rels/slide8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slideLayout" Target="../slideLayouts/slideLayout3.xml"/><Relationship Id="rId1" Type="http://schemas.openxmlformats.org/officeDocument/2006/relationships/tags" Target="../tags/tag124.xml"/><Relationship Id="rId4" Type="http://schemas.openxmlformats.org/officeDocument/2006/relationships/image" Target="../media/image92.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4.xml"/><Relationship Id="rId1" Type="http://schemas.openxmlformats.org/officeDocument/2006/relationships/tags" Target="../tags/tag33.xml"/><Relationship Id="rId4" Type="http://schemas.openxmlformats.org/officeDocument/2006/relationships/image" Target="../media/image3.png"/></Relationships>
</file>

<file path=ppt/slides/_rels/slide90.xml.rels><?xml version="1.0" encoding="UTF-8" standalone="yes"?>
<Relationships xmlns="http://schemas.openxmlformats.org/package/2006/relationships"><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slideLayout" Target="../slideLayouts/slideLayout4.xml"/><Relationship Id="rId5" Type="http://schemas.openxmlformats.org/officeDocument/2006/relationships/tags" Target="../tags/tag129.xml"/><Relationship Id="rId4" Type="http://schemas.openxmlformats.org/officeDocument/2006/relationships/tags" Target="../tags/tag1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381911"/>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a:off x="5348402" y="634312"/>
            <a:ext cx="1495195" cy="14951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587072" y="2325468"/>
            <a:ext cx="9091366" cy="1569660"/>
          </a:xfrm>
          <a:prstGeom prst="rect">
            <a:avLst/>
          </a:prstGeom>
          <a:noFill/>
        </p:spPr>
        <p:txBody>
          <a:bodyPr wrap="square" rtlCol="0">
            <a:spAutoFit/>
          </a:bodyPr>
          <a:lstStyle/>
          <a:p>
            <a:pPr algn="ctr"/>
            <a:r>
              <a:rPr lang="zh-CN" altLang="zh-CN" sz="4800" b="1" dirty="0">
                <a:solidFill>
                  <a:schemeClr val="bg1"/>
                </a:solidFill>
                <a:latin typeface="+mj-ea"/>
                <a:ea typeface="+mj-ea"/>
              </a:rPr>
              <a:t>第</a:t>
            </a:r>
            <a:r>
              <a:rPr lang="en-US" altLang="zh-CN" sz="4800" b="1" dirty="0">
                <a:solidFill>
                  <a:schemeClr val="bg1"/>
                </a:solidFill>
                <a:latin typeface="+mj-ea"/>
                <a:ea typeface="+mj-ea"/>
              </a:rPr>
              <a:t>5</a:t>
            </a:r>
            <a:r>
              <a:rPr lang="zh-CN" altLang="zh-CN" sz="4800" b="1" dirty="0">
                <a:solidFill>
                  <a:schemeClr val="bg1"/>
                </a:solidFill>
                <a:latin typeface="+mj-ea"/>
                <a:ea typeface="+mj-ea"/>
              </a:rPr>
              <a:t>章 图层混合模式与蒙版</a:t>
            </a:r>
          </a:p>
          <a:p>
            <a:pPr algn="ctr"/>
            <a:endParaRPr lang="zh-CN" altLang="zh-CN" sz="4800" dirty="0">
              <a:solidFill>
                <a:schemeClr val="bg1"/>
              </a:solidFill>
            </a:endParaRPr>
          </a:p>
        </p:txBody>
      </p:sp>
      <p:sp>
        <p:nvSpPr>
          <p:cNvPr id="92" name="文本框 91"/>
          <p:cNvSpPr txBox="1"/>
          <p:nvPr/>
        </p:nvSpPr>
        <p:spPr>
          <a:xfrm>
            <a:off x="2599463" y="3687449"/>
            <a:ext cx="6993068" cy="338554"/>
          </a:xfrm>
          <a:prstGeom prst="rect">
            <a:avLst/>
          </a:prstGeom>
          <a:noFill/>
        </p:spPr>
        <p:txBody>
          <a:bodyPr wrap="none" rtlCol="0">
            <a:spAutoFit/>
          </a:bodyPr>
          <a:lstStyle/>
          <a:p>
            <a:pPr algn="ctr"/>
            <a:r>
              <a:rPr lang="en-US" altLang="zh-CN" sz="1600" spc="300" dirty="0">
                <a:solidFill>
                  <a:schemeClr val="bg1"/>
                </a:solidFill>
              </a:rPr>
              <a:t>Chapter One First Acquaintance After Effects 2022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6"/>
          <p:cNvSpPr/>
          <p:nvPr>
            <p:custDataLst>
              <p:tags r:id="rId1"/>
            </p:custDataLst>
          </p:nvPr>
        </p:nvSpPr>
        <p:spPr>
          <a:xfrm>
            <a:off x="7993103" y="717238"/>
            <a:ext cx="4074695" cy="337349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 name="等腰三角形 1"/>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38934" y="620070"/>
            <a:ext cx="2080947" cy="1127739"/>
            <a:chOff x="169200" y="1595724"/>
            <a:chExt cx="2080947" cy="1127739"/>
          </a:xfrm>
        </p:grpSpPr>
        <p:grpSp>
          <p:nvGrpSpPr>
            <p:cNvPr id="4" name="组合 3"/>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5" name="矩形 4"/>
            <p:cNvSpPr/>
            <p:nvPr/>
          </p:nvSpPr>
          <p:spPr>
            <a:xfrm>
              <a:off x="427903" y="1628724"/>
              <a:ext cx="1608871"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课堂案例——海边夕阳</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612986" y="157608"/>
            <a:ext cx="1832553" cy="746743"/>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a:xfrm>
            <a:off x="2516734" y="1088081"/>
            <a:ext cx="5266690" cy="2735580"/>
          </a:xfrm>
          <a:prstGeom prst="rect">
            <a:avLst/>
          </a:prstGeom>
          <a:noFill/>
          <a:ln>
            <a:noFill/>
          </a:ln>
        </p:spPr>
      </p:pic>
      <p:sp>
        <p:nvSpPr>
          <p:cNvPr id="10" name="矩形 9"/>
          <p:cNvSpPr/>
          <p:nvPr/>
        </p:nvSpPr>
        <p:spPr>
          <a:xfrm>
            <a:off x="4445539" y="3899115"/>
            <a:ext cx="1079981" cy="507831"/>
          </a:xfrm>
          <a:prstGeom prst="rect">
            <a:avLst/>
          </a:prstGeom>
        </p:spPr>
        <p:txBody>
          <a:bodyPr wrap="squar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矩形 10"/>
          <p:cNvSpPr/>
          <p:nvPr/>
        </p:nvSpPr>
        <p:spPr>
          <a:xfrm>
            <a:off x="8025187" y="822840"/>
            <a:ext cx="3994485" cy="3000821"/>
          </a:xfrm>
          <a:prstGeom prst="rect">
            <a:avLst/>
          </a:prstGeom>
        </p:spPr>
        <p:txBody>
          <a:bodyPr wrap="square">
            <a:spAutoFit/>
          </a:bodyPr>
          <a:lstStyle/>
          <a:p>
            <a:pPr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04</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：把鼠标移动到时间轴面板中的空白区域，随后点击鼠标右键，新建一个纯色层，图层的颜色代码“</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FF9C00</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”，创建好后放在最上层，随后把纯色层的“不透明度”属性调整为</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25%</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，并将其“混合模式”变为“相乘”，如图</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5-5</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3" name="图片 12"/>
          <p:cNvPicPr/>
          <p:nvPr/>
        </p:nvPicPr>
        <p:blipFill>
          <a:blip r:embed="rId4">
            <a:extLst>
              <a:ext uri="{28A0092B-C50C-407E-A947-70E740481C1C}">
                <a14:useLocalDpi xmlns:a14="http://schemas.microsoft.com/office/drawing/2010/main" val="0"/>
              </a:ext>
            </a:extLst>
          </a:blip>
          <a:srcRect/>
          <a:stretch>
            <a:fillRect/>
          </a:stretch>
        </p:blipFill>
        <p:spPr>
          <a:xfrm>
            <a:off x="2612986" y="4482401"/>
            <a:ext cx="9049625" cy="1854232"/>
          </a:xfrm>
          <a:prstGeom prst="rect">
            <a:avLst/>
          </a:prstGeom>
          <a:noFill/>
          <a:ln>
            <a:noFill/>
          </a:ln>
        </p:spPr>
      </p:pic>
      <p:sp>
        <p:nvSpPr>
          <p:cNvPr id="14" name="矩形 13"/>
          <p:cNvSpPr/>
          <p:nvPr/>
        </p:nvSpPr>
        <p:spPr>
          <a:xfrm>
            <a:off x="6586197" y="6220467"/>
            <a:ext cx="72006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62050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6"/>
          <p:cNvSpPr/>
          <p:nvPr>
            <p:custDataLst>
              <p:tags r:id="rId1"/>
            </p:custDataLst>
          </p:nvPr>
        </p:nvSpPr>
        <p:spPr>
          <a:xfrm>
            <a:off x="2624200" y="1086853"/>
            <a:ext cx="9359253" cy="93445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38934" y="989036"/>
            <a:ext cx="2080947" cy="1127739"/>
            <a:chOff x="169200" y="1595724"/>
            <a:chExt cx="2080947" cy="1127739"/>
          </a:xfrm>
        </p:grpSpPr>
        <p:grpSp>
          <p:nvGrpSpPr>
            <p:cNvPr id="3" name="组合 2"/>
            <p:cNvGrpSpPr/>
            <p:nvPr/>
          </p:nvGrpSpPr>
          <p:grpSpPr>
            <a:xfrm>
              <a:off x="169200" y="1595724"/>
              <a:ext cx="2080947" cy="1127739"/>
              <a:chOff x="197436" y="1306286"/>
              <a:chExt cx="2080947" cy="1127739"/>
            </a:xfrm>
          </p:grpSpPr>
          <p:sp>
            <p:nvSpPr>
              <p:cNvPr id="5"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 name="矩形 3"/>
            <p:cNvSpPr/>
            <p:nvPr/>
          </p:nvSpPr>
          <p:spPr>
            <a:xfrm>
              <a:off x="427903" y="1628724"/>
              <a:ext cx="1608871"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课堂案例——海边夕阳</a:t>
              </a: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2612986" y="157608"/>
            <a:ext cx="1832553" cy="746743"/>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等腰三角形 7"/>
          <p:cNvSpPr/>
          <p:nvPr/>
        </p:nvSpPr>
        <p:spPr>
          <a:xfrm rot="16200000">
            <a:off x="2253007" y="1386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14864" y="1239434"/>
            <a:ext cx="9208169" cy="581057"/>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05</a:t>
            </a: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最后渲染并输出动画，观察最终效果与原图的差别。</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1" name="组合 10"/>
          <p:cNvGrpSpPr/>
          <p:nvPr/>
        </p:nvGrpSpPr>
        <p:grpSpPr>
          <a:xfrm>
            <a:off x="138934" y="3964849"/>
            <a:ext cx="2080947" cy="1649888"/>
            <a:chOff x="169200" y="1595724"/>
            <a:chExt cx="2080947" cy="1649888"/>
          </a:xfrm>
        </p:grpSpPr>
        <p:grpSp>
          <p:nvGrpSpPr>
            <p:cNvPr id="12" name="组合 11"/>
            <p:cNvGrpSpPr/>
            <p:nvPr/>
          </p:nvGrpSpPr>
          <p:grpSpPr>
            <a:xfrm>
              <a:off x="169200" y="1595724"/>
              <a:ext cx="2080947" cy="1649888"/>
              <a:chOff x="197436" y="1306286"/>
              <a:chExt cx="2080947" cy="1649888"/>
            </a:xfrm>
          </p:grpSpPr>
          <p:sp>
            <p:nvSpPr>
              <p:cNvPr id="14"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13" name="矩形 12"/>
            <p:cNvSpPr/>
            <p:nvPr/>
          </p:nvSpPr>
          <p:spPr>
            <a:xfrm>
              <a:off x="427903" y="1628724"/>
              <a:ext cx="1608871" cy="1477328"/>
            </a:xfrm>
            <a:prstGeom prst="rect">
              <a:avLst/>
            </a:prstGeom>
          </p:spPr>
          <p:txBody>
            <a:bodyPr wrap="square">
              <a:spAutoFit/>
            </a:bodyPr>
            <a:lstStyle/>
            <a:p>
              <a:pPr algn="just">
                <a:lnSpc>
                  <a:spcPct val="150000"/>
                </a:lnSpc>
                <a:spcAft>
                  <a:spcPts val="0"/>
                </a:spcAft>
              </a:pPr>
              <a:r>
                <a:rPr lang="zh-CN" altLang="en-US" sz="2000" b="1" kern="100" dirty="0">
                  <a:solidFill>
                    <a:schemeClr val="bg1"/>
                  </a:solidFill>
                  <a:latin typeface="+mn-ea"/>
                  <a:cs typeface="Times New Roman" panose="02020603050405020304" pitchFamily="18" charset="0"/>
                </a:rPr>
                <a:t>显</a:t>
              </a:r>
              <a:r>
                <a:rPr lang="zh-CN" altLang="en-US" sz="2000" b="1" kern="100" dirty="0" smtClean="0">
                  <a:solidFill>
                    <a:schemeClr val="bg1"/>
                  </a:solidFill>
                  <a:latin typeface="+mn-ea"/>
                  <a:cs typeface="Times New Roman" panose="02020603050405020304" pitchFamily="18" charset="0"/>
                </a:rPr>
                <a:t>示隐藏图层的混合模式选项</a:t>
              </a:r>
              <a:endParaRPr lang="zh-CN" altLang="zh-CN" sz="1600" kern="100" dirty="0">
                <a:solidFill>
                  <a:schemeClr val="bg1"/>
                </a:solidFill>
                <a:effectLst/>
                <a:latin typeface="+mn-ea"/>
                <a:cs typeface="Times New Roman" panose="02020603050405020304" pitchFamily="18" charset="0"/>
              </a:endParaRPr>
            </a:p>
          </p:txBody>
        </p:sp>
      </p:grpSp>
      <p:sp>
        <p:nvSpPr>
          <p:cNvPr id="16" name="等腰三角形 15"/>
          <p:cNvSpPr/>
          <p:nvPr/>
        </p:nvSpPr>
        <p:spPr>
          <a:xfrm rot="16200000">
            <a:off x="2221770" y="448602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612986" y="4072850"/>
            <a:ext cx="9370467" cy="1317298"/>
            <a:chOff x="2612986" y="4185144"/>
            <a:chExt cx="9370467" cy="1317298"/>
          </a:xfrm>
        </p:grpSpPr>
        <p:sp>
          <p:nvSpPr>
            <p:cNvPr id="17" name="圆角矩形 6"/>
            <p:cNvSpPr/>
            <p:nvPr>
              <p:custDataLst>
                <p:tags r:id="rId2"/>
              </p:custDataLst>
            </p:nvPr>
          </p:nvSpPr>
          <p:spPr>
            <a:xfrm>
              <a:off x="2624200" y="4185144"/>
              <a:ext cx="9359253" cy="131729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8" name="矩形 17"/>
            <p:cNvSpPr/>
            <p:nvPr/>
          </p:nvSpPr>
          <p:spPr>
            <a:xfrm>
              <a:off x="2612986" y="4185144"/>
              <a:ext cx="9001498" cy="1137106"/>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作为初学者来说，第一步是寻找如果显示混合模式选项，而在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中，便为此功能设置了</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种显示和隐藏的方法。</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13350888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16200000">
            <a:off x="2253007" y="1386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12294" y="632103"/>
            <a:ext cx="2080947" cy="1649888"/>
            <a:chOff x="169200" y="1595724"/>
            <a:chExt cx="2080947" cy="1649888"/>
          </a:xfrm>
        </p:grpSpPr>
        <p:grpSp>
          <p:nvGrpSpPr>
            <p:cNvPr id="4" name="组合 3"/>
            <p:cNvGrpSpPr/>
            <p:nvPr/>
          </p:nvGrpSpPr>
          <p:grpSpPr>
            <a:xfrm>
              <a:off x="169200" y="1595724"/>
              <a:ext cx="2080947" cy="1649888"/>
              <a:chOff x="197436" y="1306286"/>
              <a:chExt cx="2080947" cy="1649888"/>
            </a:xfrm>
          </p:grpSpPr>
          <p:sp>
            <p:nvSpPr>
              <p:cNvPr id="6"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5" name="矩形 4"/>
            <p:cNvSpPr/>
            <p:nvPr/>
          </p:nvSpPr>
          <p:spPr>
            <a:xfrm>
              <a:off x="427903" y="1628724"/>
              <a:ext cx="1608871" cy="1477328"/>
            </a:xfrm>
            <a:prstGeom prst="rect">
              <a:avLst/>
            </a:prstGeom>
          </p:spPr>
          <p:txBody>
            <a:bodyPr wrap="square">
              <a:spAutoFit/>
            </a:bodyPr>
            <a:lstStyle/>
            <a:p>
              <a:pPr algn="just">
                <a:lnSpc>
                  <a:spcPct val="150000"/>
                </a:lnSpc>
                <a:spcAft>
                  <a:spcPts val="0"/>
                </a:spcAft>
              </a:pPr>
              <a:r>
                <a:rPr lang="zh-CN" altLang="en-US" sz="2000" b="1" kern="100" dirty="0">
                  <a:solidFill>
                    <a:schemeClr val="bg1"/>
                  </a:solidFill>
                  <a:latin typeface="+mn-ea"/>
                  <a:cs typeface="Times New Roman" panose="02020603050405020304" pitchFamily="18" charset="0"/>
                </a:rPr>
                <a:t>显</a:t>
              </a:r>
              <a:r>
                <a:rPr lang="zh-CN" altLang="en-US" sz="2000" b="1" kern="100" dirty="0" smtClean="0">
                  <a:solidFill>
                    <a:schemeClr val="bg1"/>
                  </a:solidFill>
                  <a:latin typeface="+mn-ea"/>
                  <a:cs typeface="Times New Roman" panose="02020603050405020304" pitchFamily="18" charset="0"/>
                </a:rPr>
                <a:t>示隐藏图层的混合模式选项</a:t>
              </a:r>
              <a:endParaRPr lang="zh-CN" altLang="zh-CN" sz="1600" kern="100" dirty="0">
                <a:solidFill>
                  <a:schemeClr val="bg1"/>
                </a:solidFill>
                <a:effectLst/>
                <a:latin typeface="+mn-ea"/>
                <a:cs typeface="Times New Roman" panose="02020603050405020304" pitchFamily="18" charset="0"/>
              </a:endParaRPr>
            </a:p>
          </p:txBody>
        </p:sp>
      </p:grpSp>
      <p:grpSp>
        <p:nvGrpSpPr>
          <p:cNvPr id="10" name="组合 9"/>
          <p:cNvGrpSpPr/>
          <p:nvPr/>
        </p:nvGrpSpPr>
        <p:grpSpPr>
          <a:xfrm>
            <a:off x="2807368" y="450882"/>
            <a:ext cx="8935453" cy="2051685"/>
            <a:chOff x="2807368" y="450882"/>
            <a:chExt cx="8935453" cy="2051685"/>
          </a:xfrm>
        </p:grpSpPr>
        <p:sp>
          <p:nvSpPr>
            <p:cNvPr id="9" name="圆角矩形 6"/>
            <p:cNvSpPr/>
            <p:nvPr>
              <p:custDataLst>
                <p:tags r:id="rId1"/>
              </p:custDataLst>
            </p:nvPr>
          </p:nvSpPr>
          <p:spPr>
            <a:xfrm>
              <a:off x="2807368" y="450882"/>
              <a:ext cx="8935453" cy="205168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8" name="矩形 7"/>
            <p:cNvSpPr/>
            <p:nvPr/>
          </p:nvSpPr>
          <p:spPr>
            <a:xfrm>
              <a:off x="2807368" y="508486"/>
              <a:ext cx="8765333" cy="1884618"/>
            </a:xfrm>
            <a:prstGeom prst="rect">
              <a:avLst/>
            </a:prstGeom>
          </p:spPr>
          <p:txBody>
            <a:bodyPr wrap="square">
              <a:spAutoFit/>
            </a:bodyPr>
            <a:lstStyle/>
            <a:p>
              <a:pPr indent="306070"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000" b="1"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种方法：</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在“时间轴”面板的上方位置，有着一层为类型名称显示区域，</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见图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5-6),</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随后在此区域的空白区域，单击鼠标右键，在弹出的菜单中选择“列数</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模式”命令，此时在原有的类型显示区域将出现“模式”类型，此为第一种显示混合模式选项的方法，如图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5-7</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2778455" y="2795002"/>
            <a:ext cx="8659566" cy="557798"/>
          </a:xfrm>
          <a:prstGeom prst="rect">
            <a:avLst/>
          </a:prstGeom>
          <a:noFill/>
          <a:ln>
            <a:noFill/>
          </a:ln>
        </p:spPr>
      </p:pic>
      <p:sp>
        <p:nvSpPr>
          <p:cNvPr id="12" name="矩形 11"/>
          <p:cNvSpPr/>
          <p:nvPr/>
        </p:nvSpPr>
        <p:spPr>
          <a:xfrm>
            <a:off x="5951796" y="3191127"/>
            <a:ext cx="898003"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5-6</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3" name="图片 12"/>
          <p:cNvPicPr/>
          <p:nvPr/>
        </p:nvPicPr>
        <p:blipFill>
          <a:blip r:embed="rId4"/>
          <a:stretch>
            <a:fillRect/>
          </a:stretch>
        </p:blipFill>
        <p:spPr>
          <a:xfrm>
            <a:off x="4775666" y="3886530"/>
            <a:ext cx="3550185" cy="2803028"/>
          </a:xfrm>
          <a:prstGeom prst="rect">
            <a:avLst/>
          </a:prstGeom>
        </p:spPr>
      </p:pic>
      <p:sp>
        <p:nvSpPr>
          <p:cNvPr id="14" name="矩形 13"/>
          <p:cNvSpPr/>
          <p:nvPr/>
        </p:nvSpPr>
        <p:spPr>
          <a:xfrm>
            <a:off x="8358114" y="5034128"/>
            <a:ext cx="898003"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5-7</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36772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6"/>
          <p:cNvSpPr/>
          <p:nvPr>
            <p:custDataLst>
              <p:tags r:id="rId1"/>
            </p:custDataLst>
          </p:nvPr>
        </p:nvSpPr>
        <p:spPr>
          <a:xfrm>
            <a:off x="2582309" y="327581"/>
            <a:ext cx="9129792" cy="205168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 name="等腰三角形 1"/>
          <p:cNvSpPr/>
          <p:nvPr/>
        </p:nvSpPr>
        <p:spPr>
          <a:xfrm rot="16200000">
            <a:off x="2253007" y="1386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12294" y="632103"/>
            <a:ext cx="2080947" cy="1649888"/>
            <a:chOff x="169200" y="1595724"/>
            <a:chExt cx="2080947" cy="1649888"/>
          </a:xfrm>
        </p:grpSpPr>
        <p:grpSp>
          <p:nvGrpSpPr>
            <p:cNvPr id="4" name="组合 3"/>
            <p:cNvGrpSpPr/>
            <p:nvPr/>
          </p:nvGrpSpPr>
          <p:grpSpPr>
            <a:xfrm>
              <a:off x="169200" y="1595724"/>
              <a:ext cx="2080947" cy="1649888"/>
              <a:chOff x="197436" y="1306286"/>
              <a:chExt cx="2080947" cy="1649888"/>
            </a:xfrm>
          </p:grpSpPr>
          <p:sp>
            <p:nvSpPr>
              <p:cNvPr id="6"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5" name="矩形 4"/>
            <p:cNvSpPr/>
            <p:nvPr/>
          </p:nvSpPr>
          <p:spPr>
            <a:xfrm>
              <a:off x="427903" y="1628724"/>
              <a:ext cx="1608871" cy="1477328"/>
            </a:xfrm>
            <a:prstGeom prst="rect">
              <a:avLst/>
            </a:prstGeom>
          </p:spPr>
          <p:txBody>
            <a:bodyPr wrap="square">
              <a:spAutoFit/>
            </a:bodyPr>
            <a:lstStyle/>
            <a:p>
              <a:pPr algn="just">
                <a:lnSpc>
                  <a:spcPct val="150000"/>
                </a:lnSpc>
                <a:spcAft>
                  <a:spcPts val="0"/>
                </a:spcAft>
              </a:pPr>
              <a:r>
                <a:rPr lang="zh-CN" altLang="en-US" sz="2000" b="1" kern="100" dirty="0">
                  <a:solidFill>
                    <a:schemeClr val="bg1"/>
                  </a:solidFill>
                  <a:latin typeface="+mn-ea"/>
                  <a:cs typeface="Times New Roman" panose="02020603050405020304" pitchFamily="18" charset="0"/>
                </a:rPr>
                <a:t>显</a:t>
              </a:r>
              <a:r>
                <a:rPr lang="zh-CN" altLang="en-US" sz="2000" b="1" kern="100" dirty="0" smtClean="0">
                  <a:solidFill>
                    <a:schemeClr val="bg1"/>
                  </a:solidFill>
                  <a:latin typeface="+mn-ea"/>
                  <a:cs typeface="Times New Roman" panose="02020603050405020304" pitchFamily="18" charset="0"/>
                </a:rPr>
                <a:t>示隐藏图层的混合模式选项</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543399" y="473172"/>
            <a:ext cx="8954694" cy="1754326"/>
          </a:xfrm>
          <a:prstGeom prst="rect">
            <a:avLst/>
          </a:prstGeom>
        </p:spPr>
        <p:txBody>
          <a:bodyPr wrap="square">
            <a:spAutoFit/>
          </a:bodyPr>
          <a:lstStyle/>
          <a:p>
            <a:pPr indent="306070"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种方法：</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在“时间轴”面板中，最下方有一个可点击的按钮，为“切换开关</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模式”按钮，此时鼠标单击此按钮，可将“混合模式”选项显示或隐藏，如图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5-8</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2582309" y="2524857"/>
            <a:ext cx="6152083" cy="3233917"/>
          </a:xfrm>
          <a:prstGeom prst="rect">
            <a:avLst/>
          </a:prstGeom>
          <a:noFill/>
          <a:ln>
            <a:noFill/>
          </a:ln>
        </p:spPr>
      </p:pic>
      <p:sp>
        <p:nvSpPr>
          <p:cNvPr id="11" name="矩形 10"/>
          <p:cNvSpPr/>
          <p:nvPr/>
        </p:nvSpPr>
        <p:spPr>
          <a:xfrm>
            <a:off x="8896036" y="3711804"/>
            <a:ext cx="898003"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5-8</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27196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582309" y="760716"/>
            <a:ext cx="9129792" cy="138892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3" name="等腰三角形 2"/>
          <p:cNvSpPr/>
          <p:nvPr/>
        </p:nvSpPr>
        <p:spPr>
          <a:xfrm rot="16200000">
            <a:off x="2253007" y="1386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2294" y="632103"/>
            <a:ext cx="2080947" cy="1649888"/>
            <a:chOff x="169200" y="1595724"/>
            <a:chExt cx="2080947" cy="1649888"/>
          </a:xfrm>
        </p:grpSpPr>
        <p:grpSp>
          <p:nvGrpSpPr>
            <p:cNvPr id="5" name="组合 4"/>
            <p:cNvGrpSpPr/>
            <p:nvPr/>
          </p:nvGrpSpPr>
          <p:grpSpPr>
            <a:xfrm>
              <a:off x="169200" y="1595724"/>
              <a:ext cx="2080947" cy="1649888"/>
              <a:chOff x="197436" y="1306286"/>
              <a:chExt cx="2080947" cy="1649888"/>
            </a:xfrm>
          </p:grpSpPr>
          <p:sp>
            <p:nvSpPr>
              <p:cNvPr id="7"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6" name="矩形 5"/>
            <p:cNvSpPr/>
            <p:nvPr/>
          </p:nvSpPr>
          <p:spPr>
            <a:xfrm>
              <a:off x="427903" y="1628724"/>
              <a:ext cx="1608871" cy="1477328"/>
            </a:xfrm>
            <a:prstGeom prst="rect">
              <a:avLst/>
            </a:prstGeom>
          </p:spPr>
          <p:txBody>
            <a:bodyPr wrap="square">
              <a:spAutoFit/>
            </a:bodyPr>
            <a:lstStyle/>
            <a:p>
              <a:pPr algn="just">
                <a:lnSpc>
                  <a:spcPct val="150000"/>
                </a:lnSpc>
                <a:spcAft>
                  <a:spcPts val="0"/>
                </a:spcAft>
              </a:pPr>
              <a:r>
                <a:rPr lang="zh-CN" altLang="en-US" sz="2000" b="1" kern="100" dirty="0">
                  <a:solidFill>
                    <a:schemeClr val="bg1"/>
                  </a:solidFill>
                  <a:latin typeface="+mn-ea"/>
                  <a:cs typeface="Times New Roman" panose="02020603050405020304" pitchFamily="18" charset="0"/>
                </a:rPr>
                <a:t>显</a:t>
              </a:r>
              <a:r>
                <a:rPr lang="zh-CN" altLang="en-US" sz="2000" b="1" kern="100" dirty="0" smtClean="0">
                  <a:solidFill>
                    <a:schemeClr val="bg1"/>
                  </a:solidFill>
                  <a:latin typeface="+mn-ea"/>
                  <a:cs typeface="Times New Roman" panose="02020603050405020304" pitchFamily="18" charset="0"/>
                </a:rPr>
                <a:t>示隐藏图层的混合模式选项</a:t>
              </a:r>
              <a:endParaRPr lang="zh-CN" altLang="zh-CN" sz="1600" kern="100" dirty="0">
                <a:solidFill>
                  <a:schemeClr val="bg1"/>
                </a:solidFill>
                <a:effectLst/>
                <a:latin typeface="+mn-ea"/>
                <a:cs typeface="Times New Roman" panose="02020603050405020304" pitchFamily="18" charset="0"/>
              </a:endParaRPr>
            </a:p>
          </p:txBody>
        </p:sp>
      </p:grpSp>
      <p:sp>
        <p:nvSpPr>
          <p:cNvPr id="9" name="矩形 8"/>
          <p:cNvSpPr/>
          <p:nvPr/>
        </p:nvSpPr>
        <p:spPr>
          <a:xfrm>
            <a:off x="2582309" y="870599"/>
            <a:ext cx="8935923" cy="1137106"/>
          </a:xfrm>
          <a:prstGeom prst="rect">
            <a:avLst/>
          </a:prstGeom>
        </p:spPr>
        <p:txBody>
          <a:bodyPr wrap="square">
            <a:spAutoFit/>
          </a:bodyPr>
          <a:lstStyle/>
          <a:p>
            <a:pPr indent="306070"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种方法：</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选中“时间轴”面板，随后按键盘上的“</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F4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”可以直接显示或隐藏“混合模式”选项，如图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5-9</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2817160" y="3048001"/>
            <a:ext cx="8701072" cy="1989216"/>
          </a:xfrm>
          <a:prstGeom prst="rect">
            <a:avLst/>
          </a:prstGeom>
          <a:noFill/>
          <a:ln>
            <a:noFill/>
          </a:ln>
        </p:spPr>
      </p:pic>
      <p:sp>
        <p:nvSpPr>
          <p:cNvPr id="11" name="矩形 10"/>
          <p:cNvSpPr/>
          <p:nvPr/>
        </p:nvSpPr>
        <p:spPr>
          <a:xfrm>
            <a:off x="6358660" y="5288382"/>
            <a:ext cx="898003"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5-9</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366494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16200000">
            <a:off x="2253007" y="1386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12294" y="632103"/>
            <a:ext cx="2080947" cy="1649888"/>
            <a:chOff x="169200" y="1595724"/>
            <a:chExt cx="2080947" cy="1649888"/>
          </a:xfrm>
        </p:grpSpPr>
        <p:grpSp>
          <p:nvGrpSpPr>
            <p:cNvPr id="4" name="组合 3"/>
            <p:cNvGrpSpPr/>
            <p:nvPr/>
          </p:nvGrpSpPr>
          <p:grpSpPr>
            <a:xfrm>
              <a:off x="169200" y="1595724"/>
              <a:ext cx="2080947" cy="1649888"/>
              <a:chOff x="197436" y="1306286"/>
              <a:chExt cx="2080947" cy="1649888"/>
            </a:xfrm>
          </p:grpSpPr>
          <p:sp>
            <p:nvSpPr>
              <p:cNvPr id="6"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5" name="矩形 4"/>
            <p:cNvSpPr/>
            <p:nvPr/>
          </p:nvSpPr>
          <p:spPr>
            <a:xfrm>
              <a:off x="427903" y="1628724"/>
              <a:ext cx="1608871" cy="1477328"/>
            </a:xfrm>
            <a:prstGeom prst="rect">
              <a:avLst/>
            </a:prstGeom>
          </p:spPr>
          <p:txBody>
            <a:bodyPr wrap="square">
              <a:spAutoFit/>
            </a:bodyPr>
            <a:lstStyle/>
            <a:p>
              <a:pPr algn="just">
                <a:lnSpc>
                  <a:spcPct val="150000"/>
                </a:lnSpc>
                <a:spcAft>
                  <a:spcPts val="0"/>
                </a:spcAft>
              </a:pPr>
              <a:r>
                <a:rPr lang="zh-CN" altLang="en-US" sz="2000" b="1" kern="100" dirty="0">
                  <a:solidFill>
                    <a:schemeClr val="bg1"/>
                  </a:solidFill>
                  <a:latin typeface="+mn-ea"/>
                  <a:cs typeface="Times New Roman" panose="02020603050405020304" pitchFamily="18" charset="0"/>
                </a:rPr>
                <a:t>显</a:t>
              </a:r>
              <a:r>
                <a:rPr lang="zh-CN" altLang="en-US" sz="2000" b="1" kern="100" dirty="0" smtClean="0">
                  <a:solidFill>
                    <a:schemeClr val="bg1"/>
                  </a:solidFill>
                  <a:latin typeface="+mn-ea"/>
                  <a:cs typeface="Times New Roman" panose="02020603050405020304" pitchFamily="18" charset="0"/>
                </a:rPr>
                <a:t>示隐藏图层的混合模式选项</a:t>
              </a:r>
              <a:endParaRPr lang="zh-CN" altLang="zh-CN" sz="1600" kern="100" dirty="0">
                <a:solidFill>
                  <a:schemeClr val="bg1"/>
                </a:solidFill>
                <a:effectLst/>
                <a:latin typeface="+mn-ea"/>
                <a:cs typeface="Times New Roman" panose="02020603050405020304" pitchFamily="18" charset="0"/>
              </a:endParaRPr>
            </a:p>
          </p:txBody>
        </p:sp>
      </p:grpSp>
      <p:grpSp>
        <p:nvGrpSpPr>
          <p:cNvPr id="10" name="组合 9"/>
          <p:cNvGrpSpPr/>
          <p:nvPr/>
        </p:nvGrpSpPr>
        <p:grpSpPr>
          <a:xfrm>
            <a:off x="2568658" y="689631"/>
            <a:ext cx="9208081" cy="1938992"/>
            <a:chOff x="2568658" y="689631"/>
            <a:chExt cx="9208081" cy="1938992"/>
          </a:xfrm>
        </p:grpSpPr>
        <p:sp>
          <p:nvSpPr>
            <p:cNvPr id="9" name="圆角矩形 6"/>
            <p:cNvSpPr/>
            <p:nvPr>
              <p:custDataLst>
                <p:tags r:id="rId1"/>
              </p:custDataLst>
            </p:nvPr>
          </p:nvSpPr>
          <p:spPr>
            <a:xfrm>
              <a:off x="2646947" y="709305"/>
              <a:ext cx="9129792" cy="157268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8" name="矩形 7"/>
            <p:cNvSpPr/>
            <p:nvPr/>
          </p:nvSpPr>
          <p:spPr>
            <a:xfrm>
              <a:off x="2568658" y="689631"/>
              <a:ext cx="9061868" cy="1938992"/>
            </a:xfrm>
            <a:prstGeom prst="rect">
              <a:avLst/>
            </a:prstGeom>
          </p:spPr>
          <p:txBody>
            <a:bodyPr wrap="square">
              <a:spAutoFit/>
            </a:bodyPr>
            <a:lstStyle/>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混合模式选项众多，那么他们的效果到底如何呢？下面用两层素材来详细讲解图层的各种混合模式，图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5-10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为底图层素材；图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5-11</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为当前图层素材，也就是用来叠加图层的源素</a:t>
              </a:r>
              <a:r>
                <a:rPr lang="zh-CN" altLang="zh-CN" sz="2000" kern="100" dirty="0" smtClean="0">
                  <a:latin typeface="微软雅黑" panose="020B0503020204020204" pitchFamily="34" charset="-122"/>
                  <a:ea typeface="微软雅黑" panose="020B0503020204020204" pitchFamily="34" charset="-122"/>
                  <a:cs typeface="宋体" panose="02010600030101010101" pitchFamily="2" charset="-122"/>
                </a:rPr>
                <a:t>材。</a:t>
              </a:r>
            </a:p>
            <a:p>
              <a:pPr indent="304800" algn="just">
                <a:lnSpc>
                  <a:spcPct val="150000"/>
                </a:lnSpc>
                <a:spcAft>
                  <a:spcPts val="0"/>
                </a:spcAft>
              </a:pPr>
              <a:r>
                <a:rPr lang="en-US" altLang="zh-CN" sz="2000" kern="100" dirty="0" smtClean="0">
                  <a:solidFill>
                    <a:srgbClr val="0000FF"/>
                  </a:solidFill>
                  <a:latin typeface="宋体" panose="02010600030101010101" pitchFamily="2" charset="-122"/>
                  <a:ea typeface="宋体" panose="02010600030101010101" pitchFamily="2" charset="-122"/>
                  <a:cs typeface="宋体" panose="02010600030101010101" pitchFamily="2" charset="-122"/>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pic>
        <p:nvPicPr>
          <p:cNvPr id="11" name="图片 10" descr="53bc79cc8f5d47fd8af06de75474d6ca"/>
          <p:cNvPicPr/>
          <p:nvPr/>
        </p:nvPicPr>
        <p:blipFill>
          <a:blip r:embed="rId3"/>
          <a:stretch>
            <a:fillRect/>
          </a:stretch>
        </p:blipFill>
        <p:spPr>
          <a:xfrm>
            <a:off x="2891907" y="2648297"/>
            <a:ext cx="3199765" cy="2132330"/>
          </a:xfrm>
          <a:prstGeom prst="rect">
            <a:avLst/>
          </a:prstGeom>
        </p:spPr>
      </p:pic>
      <p:sp>
        <p:nvSpPr>
          <p:cNvPr id="12" name="矩形 11"/>
          <p:cNvSpPr/>
          <p:nvPr/>
        </p:nvSpPr>
        <p:spPr>
          <a:xfrm>
            <a:off x="3800528" y="4800301"/>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5-10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3" name="图片 12" descr="KKK"/>
          <p:cNvPicPr/>
          <p:nvPr/>
        </p:nvPicPr>
        <p:blipFill>
          <a:blip r:embed="rId4"/>
          <a:srcRect b="26598"/>
          <a:stretch>
            <a:fillRect/>
          </a:stretch>
        </p:blipFill>
        <p:spPr>
          <a:xfrm>
            <a:off x="7099592" y="2221195"/>
            <a:ext cx="3702685" cy="2717800"/>
          </a:xfrm>
          <a:prstGeom prst="rect">
            <a:avLst/>
          </a:prstGeom>
        </p:spPr>
      </p:pic>
      <p:sp>
        <p:nvSpPr>
          <p:cNvPr id="14" name="矩形 13"/>
          <p:cNvSpPr/>
          <p:nvPr/>
        </p:nvSpPr>
        <p:spPr>
          <a:xfrm>
            <a:off x="8346384" y="4938995"/>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5-11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05490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6"/>
          <p:cNvSpPr/>
          <p:nvPr>
            <p:custDataLst>
              <p:tags r:id="rId1"/>
            </p:custDataLst>
          </p:nvPr>
        </p:nvSpPr>
        <p:spPr>
          <a:xfrm>
            <a:off x="2646947" y="2596219"/>
            <a:ext cx="9129792" cy="157268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0" name="圆角矩形 6"/>
          <p:cNvSpPr/>
          <p:nvPr>
            <p:custDataLst>
              <p:tags r:id="rId2"/>
            </p:custDataLst>
          </p:nvPr>
        </p:nvSpPr>
        <p:spPr>
          <a:xfrm>
            <a:off x="2646947" y="709305"/>
            <a:ext cx="9129792" cy="157268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 name="等腰三角形 1"/>
          <p:cNvSpPr/>
          <p:nvPr/>
        </p:nvSpPr>
        <p:spPr>
          <a:xfrm rot="16200000">
            <a:off x="2253007" y="1386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7015" y="936901"/>
            <a:ext cx="2166088" cy="1069433"/>
            <a:chOff x="84059" y="1595724"/>
            <a:chExt cx="2166088" cy="1651545"/>
          </a:xfrm>
        </p:grpSpPr>
        <p:grpSp>
          <p:nvGrpSpPr>
            <p:cNvPr id="4" name="组合 3"/>
            <p:cNvGrpSpPr/>
            <p:nvPr/>
          </p:nvGrpSpPr>
          <p:grpSpPr>
            <a:xfrm>
              <a:off x="84059" y="1595724"/>
              <a:ext cx="2166088" cy="1651545"/>
              <a:chOff x="112295" y="1306286"/>
              <a:chExt cx="2166088" cy="1651545"/>
            </a:xfrm>
          </p:grpSpPr>
          <p:sp>
            <p:nvSpPr>
              <p:cNvPr id="6"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2295" y="1674507"/>
                <a:ext cx="2079220" cy="1283324"/>
              </a:xfrm>
              <a:prstGeom prst="rect">
                <a:avLst/>
              </a:prstGeom>
              <a:noFill/>
            </p:spPr>
            <p:txBody>
              <a:bodyPr wrap="square" rtlCol="0">
                <a:spAutoFit/>
              </a:bodyPr>
              <a:lstStyle/>
              <a:p>
                <a:r>
                  <a:rPr lang="zh-CN" altLang="zh-CN" sz="2400" b="1" dirty="0">
                    <a:solidFill>
                      <a:schemeClr val="bg1"/>
                    </a:solidFill>
                  </a:rPr>
                  <a:t>“正常”类别</a:t>
                </a:r>
              </a:p>
              <a:p>
                <a:endParaRPr lang="zh-CN" altLang="zh-CN" sz="2400" dirty="0">
                  <a:solidFill>
                    <a:schemeClr val="bg1"/>
                  </a:solidFill>
                </a:endParaRPr>
              </a:p>
            </p:txBody>
          </p:sp>
        </p:grpSp>
        <p:sp>
          <p:nvSpPr>
            <p:cNvPr id="5" name="矩形 4"/>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9" name="矩形 8"/>
          <p:cNvSpPr/>
          <p:nvPr/>
        </p:nvSpPr>
        <p:spPr>
          <a:xfrm>
            <a:off x="2743199" y="713672"/>
            <a:ext cx="8999621" cy="1422954"/>
          </a:xfrm>
          <a:prstGeom prst="rect">
            <a:avLst/>
          </a:prstGeom>
        </p:spPr>
        <p:txBody>
          <a:bodyPr wrap="square">
            <a:spAutoFit/>
          </a:bodyPr>
          <a:lstStyle/>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混合模式中的“正常”类别主要包括“正常”、“溶解”、“动态抖动溶解”</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种混合模式。在无透明度影响的前提下，这种类型的混合模式产生的最终效果的颜色不会受底图层像素颜色的影响。</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1" name="组合 10"/>
          <p:cNvGrpSpPr/>
          <p:nvPr/>
        </p:nvGrpSpPr>
        <p:grpSpPr>
          <a:xfrm>
            <a:off x="-28993" y="2783345"/>
            <a:ext cx="2166088" cy="1069433"/>
            <a:chOff x="84059" y="1595724"/>
            <a:chExt cx="2166088" cy="1651545"/>
          </a:xfrm>
        </p:grpSpPr>
        <p:grpSp>
          <p:nvGrpSpPr>
            <p:cNvPr id="12" name="组合 11"/>
            <p:cNvGrpSpPr/>
            <p:nvPr/>
          </p:nvGrpSpPr>
          <p:grpSpPr>
            <a:xfrm>
              <a:off x="84059" y="1595724"/>
              <a:ext cx="2166088" cy="1651545"/>
              <a:chOff x="112295" y="1306286"/>
              <a:chExt cx="2166088" cy="1651545"/>
            </a:xfrm>
          </p:grpSpPr>
          <p:sp>
            <p:nvSpPr>
              <p:cNvPr id="14"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2295" y="1674507"/>
                <a:ext cx="2079220" cy="1283324"/>
              </a:xfrm>
              <a:prstGeom prst="rect">
                <a:avLst/>
              </a:prstGeom>
              <a:noFill/>
            </p:spPr>
            <p:txBody>
              <a:bodyPr wrap="square" rtlCol="0">
                <a:spAutoFit/>
              </a:bodyPr>
              <a:lstStyle/>
              <a:p>
                <a:r>
                  <a:rPr lang="zh-CN" altLang="zh-CN" sz="2400" b="1" dirty="0">
                    <a:solidFill>
                      <a:schemeClr val="bg1"/>
                    </a:solidFill>
                  </a:rPr>
                  <a:t>“正常</a:t>
                </a:r>
                <a:r>
                  <a:rPr lang="zh-CN" altLang="zh-CN" sz="2400" b="1" dirty="0" smtClean="0">
                    <a:solidFill>
                      <a:schemeClr val="bg1"/>
                    </a:solidFill>
                  </a:rPr>
                  <a:t>”</a:t>
                </a:r>
                <a:r>
                  <a:rPr lang="zh-CN" altLang="en-US" sz="2400" b="1" dirty="0">
                    <a:solidFill>
                      <a:schemeClr val="bg1"/>
                    </a:solidFill>
                  </a:rPr>
                  <a:t>模式</a:t>
                </a:r>
                <a:endParaRPr lang="zh-CN" altLang="zh-CN" sz="2400" b="1" dirty="0">
                  <a:solidFill>
                    <a:schemeClr val="bg1"/>
                  </a:solidFill>
                </a:endParaRPr>
              </a:p>
              <a:p>
                <a:endParaRPr lang="zh-CN" altLang="zh-CN" sz="2400" dirty="0">
                  <a:solidFill>
                    <a:schemeClr val="bg1"/>
                  </a:solidFill>
                </a:endParaRPr>
              </a:p>
            </p:txBody>
          </p:sp>
        </p:grpSp>
        <p:sp>
          <p:nvSpPr>
            <p:cNvPr id="13" name="矩形 12"/>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16" name="等腰三角形 15"/>
          <p:cNvSpPr/>
          <p:nvPr/>
        </p:nvSpPr>
        <p:spPr>
          <a:xfrm rot="16200000">
            <a:off x="2253007" y="3247041"/>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646947" y="2596219"/>
            <a:ext cx="8999621" cy="1338828"/>
          </a:xfrm>
          <a:prstGeom prst="rect">
            <a:avLst/>
          </a:prstGeom>
        </p:spPr>
        <p:txBody>
          <a:bodyPr wrap="square">
            <a:spAutoFit/>
          </a:bodyPr>
          <a:lstStyle/>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“正常”模式是</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的默认模式，当图层的不透明度为</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100%</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时，合成将根据</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Alpha</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通道正常显示当前图层，并且效果不受下一图层的影响，如图</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5-12</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所示。但当图层的不透明度小于</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100%</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时，当前图层的每个像素的颜色将受到下一图层的影响。</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9" name="图片 18" descr="5-12"/>
          <p:cNvPicPr/>
          <p:nvPr/>
        </p:nvPicPr>
        <p:blipFill>
          <a:blip r:embed="rId4"/>
          <a:stretch>
            <a:fillRect/>
          </a:stretch>
        </p:blipFill>
        <p:spPr>
          <a:xfrm>
            <a:off x="4708185" y="4301194"/>
            <a:ext cx="3388094" cy="2170600"/>
          </a:xfrm>
          <a:prstGeom prst="rect">
            <a:avLst/>
          </a:prstGeom>
        </p:spPr>
      </p:pic>
      <p:sp>
        <p:nvSpPr>
          <p:cNvPr id="20" name="矩形 19"/>
          <p:cNvSpPr/>
          <p:nvPr/>
        </p:nvSpPr>
        <p:spPr>
          <a:xfrm>
            <a:off x="8310289" y="5386494"/>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5-12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18431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6"/>
          <p:cNvSpPr/>
          <p:nvPr>
            <p:custDataLst>
              <p:tags r:id="rId1"/>
            </p:custDataLst>
          </p:nvPr>
        </p:nvSpPr>
        <p:spPr>
          <a:xfrm>
            <a:off x="2643631" y="497663"/>
            <a:ext cx="9387947" cy="235783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 name="等腰三角形 1"/>
          <p:cNvSpPr/>
          <p:nvPr/>
        </p:nvSpPr>
        <p:spPr>
          <a:xfrm rot="16200000">
            <a:off x="2253007" y="13865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9715" y="1071655"/>
            <a:ext cx="2178788" cy="1104921"/>
            <a:chOff x="71359" y="1595724"/>
            <a:chExt cx="2178788" cy="1706350"/>
          </a:xfrm>
        </p:grpSpPr>
        <p:grpSp>
          <p:nvGrpSpPr>
            <p:cNvPr id="4" name="组合 3"/>
            <p:cNvGrpSpPr/>
            <p:nvPr/>
          </p:nvGrpSpPr>
          <p:grpSpPr>
            <a:xfrm>
              <a:off x="71359" y="1595724"/>
              <a:ext cx="2178788" cy="1706350"/>
              <a:chOff x="99595" y="1306286"/>
              <a:chExt cx="2178788" cy="1706350"/>
            </a:xfrm>
          </p:grpSpPr>
          <p:sp>
            <p:nvSpPr>
              <p:cNvPr id="6" name="矩形: 圆角 41"/>
              <p:cNvSpPr/>
              <p:nvPr/>
            </p:nvSpPr>
            <p:spPr>
              <a:xfrm>
                <a:off x="197436" y="1306286"/>
                <a:ext cx="2080947" cy="11420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99595" y="1539191"/>
                <a:ext cx="2079220" cy="1473445"/>
              </a:xfrm>
              <a:prstGeom prst="rect">
                <a:avLst/>
              </a:prstGeom>
              <a:noFill/>
            </p:spPr>
            <p:txBody>
              <a:bodyPr wrap="square" rtlCol="0">
                <a:spAutoFit/>
              </a:bodyPr>
              <a:lstStyle/>
              <a:p>
                <a:r>
                  <a:rPr lang="zh-CN" altLang="zh-CN" sz="2400" b="1" dirty="0">
                    <a:solidFill>
                      <a:schemeClr val="bg1"/>
                    </a:solidFill>
                  </a:rPr>
                  <a:t>“溶解”模式</a:t>
                </a:r>
                <a:endParaRPr lang="zh-CN" altLang="zh-CN" sz="3200" b="1" dirty="0">
                  <a:solidFill>
                    <a:schemeClr val="bg1"/>
                  </a:solidFill>
                </a:endParaRPr>
              </a:p>
              <a:p>
                <a:endParaRPr lang="zh-CN" altLang="zh-CN" sz="3200" dirty="0">
                  <a:solidFill>
                    <a:schemeClr val="bg1"/>
                  </a:solidFill>
                </a:endParaRPr>
              </a:p>
            </p:txBody>
          </p:sp>
        </p:grpSp>
        <p:sp>
          <p:nvSpPr>
            <p:cNvPr id="5" name="矩形 4"/>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743200" y="548969"/>
            <a:ext cx="9160042" cy="2169825"/>
          </a:xfrm>
          <a:prstGeom prst="rect">
            <a:avLst/>
          </a:prstGeom>
        </p:spPr>
        <p:txBody>
          <a:bodyPr wrap="square">
            <a:spAutoFit/>
          </a:bodyPr>
          <a:lstStyle/>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当图层不透明度小于</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100%</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或者图层边缘有羽化效果时，“溶解”模式才起作用。“溶解”模式是指在当前图层选取部分像素，然后采用随机颗粒图案的方式用下一图层的像素来替代，需要注意的是当前图层的不透明度越低，溶解效果越明显，当图层的“不透明度”为</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90%</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时</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5-13</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所示；当图层的“不透明度”为</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50%</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时，“溶解”模式的效果如图</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5-14</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descr="5-13"/>
          <p:cNvPicPr/>
          <p:nvPr/>
        </p:nvPicPr>
        <p:blipFill>
          <a:blip r:embed="rId4"/>
          <a:stretch>
            <a:fillRect/>
          </a:stretch>
        </p:blipFill>
        <p:spPr>
          <a:xfrm>
            <a:off x="2643632" y="3048534"/>
            <a:ext cx="3076232" cy="1776385"/>
          </a:xfrm>
          <a:prstGeom prst="rect">
            <a:avLst/>
          </a:prstGeom>
        </p:spPr>
      </p:pic>
      <p:sp>
        <p:nvSpPr>
          <p:cNvPr id="11" name="矩形 10"/>
          <p:cNvSpPr/>
          <p:nvPr/>
        </p:nvSpPr>
        <p:spPr>
          <a:xfrm>
            <a:off x="5800759" y="3682810"/>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5-13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descr="5-14"/>
          <p:cNvPicPr/>
          <p:nvPr/>
        </p:nvPicPr>
        <p:blipFill>
          <a:blip r:embed="rId5"/>
          <a:stretch>
            <a:fillRect/>
          </a:stretch>
        </p:blipFill>
        <p:spPr>
          <a:xfrm>
            <a:off x="7555833" y="3048534"/>
            <a:ext cx="2424746" cy="1776385"/>
          </a:xfrm>
          <a:prstGeom prst="rect">
            <a:avLst/>
          </a:prstGeom>
        </p:spPr>
      </p:pic>
      <p:sp>
        <p:nvSpPr>
          <p:cNvPr id="13" name="矩形 12"/>
          <p:cNvSpPr/>
          <p:nvPr/>
        </p:nvSpPr>
        <p:spPr>
          <a:xfrm>
            <a:off x="10061475" y="3682809"/>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5-14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等腰三角形 13"/>
          <p:cNvSpPr/>
          <p:nvPr/>
        </p:nvSpPr>
        <p:spPr>
          <a:xfrm rot="16200000">
            <a:off x="2253007" y="578346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7015" y="5333801"/>
            <a:ext cx="2166088" cy="1069433"/>
            <a:chOff x="84059" y="1595724"/>
            <a:chExt cx="2166088" cy="1651545"/>
          </a:xfrm>
        </p:grpSpPr>
        <p:grpSp>
          <p:nvGrpSpPr>
            <p:cNvPr id="16" name="组合 15"/>
            <p:cNvGrpSpPr/>
            <p:nvPr/>
          </p:nvGrpSpPr>
          <p:grpSpPr>
            <a:xfrm>
              <a:off x="84059" y="1595724"/>
              <a:ext cx="2166088" cy="1651545"/>
              <a:chOff x="112295" y="1306286"/>
              <a:chExt cx="2166088" cy="1651545"/>
            </a:xfrm>
          </p:grpSpPr>
          <p:sp>
            <p:nvSpPr>
              <p:cNvPr id="1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17" name="矩形 1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20" name="矩形 19"/>
          <p:cNvSpPr/>
          <p:nvPr/>
        </p:nvSpPr>
        <p:spPr>
          <a:xfrm>
            <a:off x="43195" y="5314424"/>
            <a:ext cx="2016671" cy="1015663"/>
          </a:xfrm>
          <a:prstGeom prst="rect">
            <a:avLst/>
          </a:prstGeom>
        </p:spPr>
        <p:txBody>
          <a:bodyPr wrap="square">
            <a:spAutoFit/>
          </a:bodyPr>
          <a:lstStyle/>
          <a:p>
            <a:pPr algn="just">
              <a:lnSpc>
                <a:spcPct val="150000"/>
              </a:lnSpc>
              <a:spcBef>
                <a:spcPts val="1300"/>
              </a:spcBef>
              <a:spcAft>
                <a:spcPts val="0"/>
              </a:spcAft>
            </a:pPr>
            <a:r>
              <a:rPr lang="zh-CN" altLang="zh-CN" sz="2000" b="1"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“动态抖动溶解”模式</a:t>
            </a:r>
            <a:endParaRPr lang="zh-CN" altLang="zh-CN" sz="2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1" name="组合 20"/>
          <p:cNvGrpSpPr/>
          <p:nvPr/>
        </p:nvGrpSpPr>
        <p:grpSpPr>
          <a:xfrm>
            <a:off x="2568658" y="5104493"/>
            <a:ext cx="9387947" cy="1435524"/>
            <a:chOff x="2643631" y="497663"/>
            <a:chExt cx="9387947" cy="1435524"/>
          </a:xfrm>
        </p:grpSpPr>
        <p:sp>
          <p:nvSpPr>
            <p:cNvPr id="22" name="圆角矩形 6"/>
            <p:cNvSpPr/>
            <p:nvPr>
              <p:custDataLst>
                <p:tags r:id="rId2"/>
              </p:custDataLst>
            </p:nvPr>
          </p:nvSpPr>
          <p:spPr>
            <a:xfrm>
              <a:off x="2643631" y="497663"/>
              <a:ext cx="9387947" cy="143552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3" name="矩形 22"/>
            <p:cNvSpPr/>
            <p:nvPr/>
          </p:nvSpPr>
          <p:spPr>
            <a:xfrm>
              <a:off x="2887579" y="691774"/>
              <a:ext cx="8775032" cy="961289"/>
            </a:xfrm>
            <a:prstGeom prst="rect">
              <a:avLst/>
            </a:prstGeom>
          </p:spPr>
          <p:txBody>
            <a:bodyPr wrap="square">
              <a:spAutoFit/>
            </a:bodyPr>
            <a:lstStyle/>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“动态抖动溶解”模式和“溶解”模式的原理相似，“动态抖动溶解”模式可以随时更新随机值，而“溶解”模式的颗粒是不变的。</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1633614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59229" y="1110669"/>
            <a:ext cx="1608871" cy="270793"/>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sp>
        <p:nvSpPr>
          <p:cNvPr id="19" name="等腰三角形 18"/>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18" y="575952"/>
            <a:ext cx="2166088" cy="1069433"/>
            <a:chOff x="84059" y="1595724"/>
            <a:chExt cx="2166088" cy="1651545"/>
          </a:xfrm>
        </p:grpSpPr>
        <p:grpSp>
          <p:nvGrpSpPr>
            <p:cNvPr id="21" name="组合 20"/>
            <p:cNvGrpSpPr/>
            <p:nvPr/>
          </p:nvGrpSpPr>
          <p:grpSpPr>
            <a:xfrm>
              <a:off x="84059" y="1595724"/>
              <a:ext cx="2166088" cy="1651545"/>
              <a:chOff x="112295" y="1306286"/>
              <a:chExt cx="2166088" cy="1651545"/>
            </a:xfrm>
          </p:grpSpPr>
          <p:sp>
            <p:nvSpPr>
              <p:cNvPr id="23"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22" name="矩形 21"/>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25" name="矩形 24"/>
          <p:cNvSpPr/>
          <p:nvPr/>
        </p:nvSpPr>
        <p:spPr>
          <a:xfrm>
            <a:off x="78670" y="596248"/>
            <a:ext cx="2016671" cy="1015663"/>
          </a:xfrm>
          <a:prstGeom prst="rect">
            <a:avLst/>
          </a:prstGeom>
        </p:spPr>
        <p:txBody>
          <a:bodyPr wrap="square">
            <a:spAutoFit/>
          </a:bodyPr>
          <a:lstStyle/>
          <a:p>
            <a:pPr algn="just">
              <a:lnSpc>
                <a:spcPct val="150000"/>
              </a:lnSpc>
              <a:spcBef>
                <a:spcPts val="1300"/>
              </a:spcBef>
              <a:spcAft>
                <a:spcPts val="0"/>
              </a:spcAft>
            </a:pPr>
            <a:r>
              <a:rPr lang="zh-CN" altLang="zh-CN" sz="2000" b="1"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“动态抖动溶解”模式</a:t>
            </a:r>
            <a:endParaRPr lang="zh-CN" altLang="zh-CN" sz="2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6" name="组合 25"/>
          <p:cNvGrpSpPr/>
          <p:nvPr/>
        </p:nvGrpSpPr>
        <p:grpSpPr>
          <a:xfrm>
            <a:off x="2534621" y="376275"/>
            <a:ext cx="9387947" cy="1515504"/>
            <a:chOff x="2643631" y="497663"/>
            <a:chExt cx="9387947" cy="1515504"/>
          </a:xfrm>
        </p:grpSpPr>
        <p:sp>
          <p:nvSpPr>
            <p:cNvPr id="27" name="圆角矩形 6"/>
            <p:cNvSpPr/>
            <p:nvPr>
              <p:custDataLst>
                <p:tags r:id="rId2"/>
              </p:custDataLst>
            </p:nvPr>
          </p:nvSpPr>
          <p:spPr>
            <a:xfrm>
              <a:off x="2643631" y="497663"/>
              <a:ext cx="9387947" cy="143552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8" name="矩形 27"/>
            <p:cNvSpPr/>
            <p:nvPr/>
          </p:nvSpPr>
          <p:spPr>
            <a:xfrm>
              <a:off x="2701491" y="535839"/>
              <a:ext cx="9086317" cy="1477328"/>
            </a:xfrm>
            <a:prstGeom prst="rect">
              <a:avLst/>
            </a:prstGeom>
          </p:spPr>
          <p:txBody>
            <a:bodyPr wrap="square">
              <a:spAutoFit/>
            </a:bodyPr>
            <a:lstStyle/>
            <a:p>
              <a:pPr indent="304800" algn="just">
                <a:lnSpc>
                  <a:spcPct val="150000"/>
                </a:lnSpc>
              </a:pPr>
              <a:r>
                <a:rPr lang="zh-CN" altLang="zh-CN" sz="2000" dirty="0"/>
                <a:t>“减少”类别主要包括“变暗”“相乘”“颜色加深”“经典颜色加深”“线性加深”“较深的颜色”</a:t>
              </a:r>
              <a:r>
                <a:rPr lang="en-US" altLang="zh-CN" sz="2000" dirty="0"/>
                <a:t>6</a:t>
              </a:r>
              <a:r>
                <a:rPr lang="zh-CN" altLang="zh-CN" sz="2000" dirty="0"/>
                <a:t>种混合模式。这种类型的混合模式都可以使图像的整体颜色变暗，下面介绍其中</a:t>
              </a:r>
              <a:r>
                <a:rPr lang="en-US" altLang="zh-CN" sz="2000" dirty="0"/>
                <a:t>3</a:t>
              </a:r>
              <a:r>
                <a:rPr lang="zh-CN" altLang="zh-CN" sz="2000" dirty="0"/>
                <a:t>种常用的混合模式</a:t>
              </a:r>
              <a:r>
                <a:rPr lang="zh-CN" altLang="zh-CN" sz="2000" dirty="0" smtClean="0"/>
                <a:t>：</a:t>
              </a:r>
              <a:endParaRPr lang="zh-CN" altLang="zh-CN" sz="2000" dirty="0"/>
            </a:p>
          </p:txBody>
        </p:sp>
      </p:grpSp>
      <p:grpSp>
        <p:nvGrpSpPr>
          <p:cNvPr id="29" name="组合 28"/>
          <p:cNvGrpSpPr/>
          <p:nvPr/>
        </p:nvGrpSpPr>
        <p:grpSpPr>
          <a:xfrm>
            <a:off x="2534620" y="2240744"/>
            <a:ext cx="9387947" cy="1435524"/>
            <a:chOff x="2643631" y="497663"/>
            <a:chExt cx="9387947" cy="1435524"/>
          </a:xfrm>
        </p:grpSpPr>
        <p:sp>
          <p:nvSpPr>
            <p:cNvPr id="30" name="圆角矩形 6"/>
            <p:cNvSpPr/>
            <p:nvPr>
              <p:custDataLst>
                <p:tags r:id="rId1"/>
              </p:custDataLst>
            </p:nvPr>
          </p:nvSpPr>
          <p:spPr>
            <a:xfrm>
              <a:off x="2643631" y="497663"/>
              <a:ext cx="9387947" cy="143552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31" name="矩形 30"/>
            <p:cNvSpPr/>
            <p:nvPr/>
          </p:nvSpPr>
          <p:spPr>
            <a:xfrm>
              <a:off x="2701491" y="535839"/>
              <a:ext cx="9086317" cy="499624"/>
            </a:xfrm>
            <a:prstGeom prst="rect">
              <a:avLst/>
            </a:prstGeom>
          </p:spPr>
          <p:txBody>
            <a:bodyPr wrap="square">
              <a:spAutoFit/>
            </a:bodyPr>
            <a:lstStyle/>
            <a:p>
              <a:pPr indent="304800" algn="just">
                <a:lnSpc>
                  <a:spcPct val="150000"/>
                </a:lnSpc>
              </a:pPr>
              <a:endParaRPr lang="zh-CN" altLang="zh-CN" sz="2000" dirty="0"/>
            </a:p>
          </p:txBody>
        </p:sp>
      </p:grpSp>
      <p:sp>
        <p:nvSpPr>
          <p:cNvPr id="32" name="矩形 31"/>
          <p:cNvSpPr/>
          <p:nvPr/>
        </p:nvSpPr>
        <p:spPr>
          <a:xfrm>
            <a:off x="2861541" y="2240010"/>
            <a:ext cx="8836205" cy="1477328"/>
          </a:xfrm>
          <a:prstGeom prst="rect">
            <a:avLst/>
          </a:prstGeom>
        </p:spPr>
        <p:txBody>
          <a:bodyPr wrap="square">
            <a:spAutoFit/>
          </a:bodyPr>
          <a:lstStyle/>
          <a:p>
            <a:pPr algn="just">
              <a:lnSpc>
                <a:spcPct val="150000"/>
              </a:lnSpc>
              <a:spcBef>
                <a:spcPts val="1300"/>
              </a:spcBef>
              <a:spcAft>
                <a:spcPts val="0"/>
              </a:spcAft>
            </a:pPr>
            <a:r>
              <a:rPr lang="en-US" altLang="zh-CN" sz="2000" b="1"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“变暗”模式</a:t>
            </a:r>
            <a:endParaRPr lang="zh-CN" altLang="zh-CN" sz="2800" b="1"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“变暗”模式是比较当前图层和底图层二者的颜色亮度，并且保留了较暗部分的颜色。如果如图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5-15</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3" name="图片 32" descr="5-15"/>
          <p:cNvPicPr/>
          <p:nvPr/>
        </p:nvPicPr>
        <p:blipFill>
          <a:blip r:embed="rId4"/>
          <a:stretch>
            <a:fillRect/>
          </a:stretch>
        </p:blipFill>
        <p:spPr>
          <a:xfrm>
            <a:off x="2861541" y="4025234"/>
            <a:ext cx="4161829" cy="2278290"/>
          </a:xfrm>
          <a:prstGeom prst="rect">
            <a:avLst/>
          </a:prstGeom>
        </p:spPr>
      </p:pic>
      <p:sp>
        <p:nvSpPr>
          <p:cNvPr id="34" name="矩形 33"/>
          <p:cNvSpPr/>
          <p:nvPr/>
        </p:nvSpPr>
        <p:spPr>
          <a:xfrm>
            <a:off x="7279643" y="4910463"/>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5-15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9" name="矩形 38"/>
          <p:cNvSpPr/>
          <p:nvPr/>
        </p:nvSpPr>
        <p:spPr>
          <a:xfrm>
            <a:off x="8373005" y="4025233"/>
            <a:ext cx="3466545" cy="2092881"/>
          </a:xfrm>
          <a:prstGeom prst="rect">
            <a:avLst/>
          </a:prstGeom>
        </p:spPr>
        <p:txBody>
          <a:bodyPr wrap="square">
            <a:spAutoFit/>
          </a:bodyPr>
          <a:lstStyle/>
          <a:p>
            <a:pPr algn="just">
              <a:lnSpc>
                <a:spcPct val="150000"/>
              </a:lnSpc>
              <a:spcAft>
                <a:spcPts val="0"/>
              </a:spcAft>
            </a:pPr>
            <a:r>
              <a:rPr lang="zh-CN" altLang="zh-CN" sz="2000" b="1"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技巧小贴士：</a:t>
            </a:r>
            <a:endParaRPr lang="zh-CN" altLang="zh-CN" sz="16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20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“变暗”模式下，全黑的图层与任何图层的变暗叠加效果都是全黑的，白色图层和任何图层的变亮叠加效果都是透明的。</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16470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0818" y="552582"/>
            <a:ext cx="2390029" cy="1092803"/>
            <a:chOff x="10818" y="552582"/>
            <a:chExt cx="2390029" cy="1092803"/>
          </a:xfrm>
        </p:grpSpPr>
        <p:sp>
          <p:nvSpPr>
            <p:cNvPr id="4" name="等腰三角形 3"/>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0818" y="575952"/>
              <a:ext cx="2166088" cy="1069433"/>
              <a:chOff x="84059" y="1595724"/>
              <a:chExt cx="2166088" cy="1651545"/>
            </a:xfrm>
          </p:grpSpPr>
          <p:grpSp>
            <p:nvGrpSpPr>
              <p:cNvPr id="6" name="组合 5"/>
              <p:cNvGrpSpPr/>
              <p:nvPr/>
            </p:nvGrpSpPr>
            <p:grpSpPr>
              <a:xfrm>
                <a:off x="84059" y="1595724"/>
                <a:ext cx="2166088" cy="1651545"/>
                <a:chOff x="112295" y="1306286"/>
                <a:chExt cx="2166088" cy="1651545"/>
              </a:xfrm>
            </p:grpSpPr>
            <p:sp>
              <p:nvSpPr>
                <p:cNvPr id="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7" name="矩形 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10" name="矩形 9"/>
            <p:cNvSpPr/>
            <p:nvPr/>
          </p:nvSpPr>
          <p:spPr>
            <a:xfrm>
              <a:off x="73367" y="552582"/>
              <a:ext cx="2016671" cy="1015663"/>
            </a:xfrm>
            <a:prstGeom prst="rect">
              <a:avLst/>
            </a:prstGeom>
          </p:spPr>
          <p:txBody>
            <a:bodyPr wrap="square">
              <a:spAutoFit/>
            </a:bodyPr>
            <a:lstStyle/>
            <a:p>
              <a:pPr algn="just">
                <a:lnSpc>
                  <a:spcPct val="150000"/>
                </a:lnSpc>
                <a:spcBef>
                  <a:spcPts val="1300"/>
                </a:spcBef>
                <a:spcAft>
                  <a:spcPts val="0"/>
                </a:spcAft>
              </a:pPr>
              <a:r>
                <a:rPr lang="zh-CN" altLang="zh-CN" sz="2000" b="1"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“动态抖动溶解”模式</a:t>
              </a:r>
              <a:endParaRPr lang="zh-CN" altLang="zh-CN" sz="2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1" name="圆角矩形 6"/>
          <p:cNvSpPr/>
          <p:nvPr>
            <p:custDataLst>
              <p:tags r:id="rId1"/>
            </p:custDataLst>
          </p:nvPr>
        </p:nvSpPr>
        <p:spPr>
          <a:xfrm>
            <a:off x="2643631" y="497663"/>
            <a:ext cx="9387947" cy="208511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3" name="矩形 12"/>
          <p:cNvSpPr/>
          <p:nvPr/>
        </p:nvSpPr>
        <p:spPr>
          <a:xfrm>
            <a:off x="2730499" y="559399"/>
            <a:ext cx="9076490" cy="1884618"/>
          </a:xfrm>
          <a:prstGeom prst="rect">
            <a:avLst/>
          </a:prstGeom>
        </p:spPr>
        <p:txBody>
          <a:bodyPr wrap="square">
            <a:spAutoFit/>
          </a:bodyPr>
          <a:lstStyle/>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“相乘”模式是一种减色模式，它将基本色与叠加色相乘，形成一种透过光线查看两张叠加在一起的胶片的效果。任何颜色与黑色相乘都将产生黑色，与白色相乘将保持不变</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而与中间亮度的颜色相乘可以得到—种更暗的效果，如图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5-16</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descr="5-16"/>
          <p:cNvPicPr/>
          <p:nvPr/>
        </p:nvPicPr>
        <p:blipFill>
          <a:blip r:embed="rId3"/>
          <a:stretch>
            <a:fillRect/>
          </a:stretch>
        </p:blipFill>
        <p:spPr>
          <a:xfrm>
            <a:off x="2866874" y="2886275"/>
            <a:ext cx="5667526" cy="3482441"/>
          </a:xfrm>
          <a:prstGeom prst="rect">
            <a:avLst/>
          </a:prstGeom>
        </p:spPr>
      </p:pic>
      <p:sp>
        <p:nvSpPr>
          <p:cNvPr id="15" name="矩形 14"/>
          <p:cNvSpPr/>
          <p:nvPr/>
        </p:nvSpPr>
        <p:spPr>
          <a:xfrm>
            <a:off x="8937122" y="4373579"/>
            <a:ext cx="646331" cy="507831"/>
          </a:xfrm>
          <a:prstGeom prst="rect">
            <a:avLst/>
          </a:prstGeom>
        </p:spPr>
        <p:txBody>
          <a:bodyPr wrap="none">
            <a:spAutoFit/>
          </a:bodyPr>
          <a:lstStyle/>
          <a:p>
            <a:pPr algn="ctr">
              <a:lnSpc>
                <a:spcPct val="150000"/>
              </a:lnSpc>
              <a:spcAft>
                <a:spcPts val="0"/>
              </a:spcAft>
            </a:pPr>
            <a:r>
              <a:rPr lang="en-US" altLang="zh-CN" kern="100" dirty="0">
                <a:latin typeface="宋体" panose="02010600030101010101" pitchFamily="2" charset="-122"/>
                <a:ea typeface="宋体" panose="02010600030101010101" pitchFamily="2" charset="-122"/>
                <a:cs typeface="宋体" panose="02010600030101010101" pitchFamily="2" charset="-122"/>
              </a:rPr>
              <a:t>5-16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71009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57250"/>
            <a:ext cx="1415772" cy="461665"/>
          </a:xfrm>
          <a:prstGeom prst="rect">
            <a:avLst/>
          </a:prstGeom>
          <a:noFill/>
        </p:spPr>
        <p:txBody>
          <a:bodyPr wrap="none" rtlCol="0">
            <a:spAutoFit/>
          </a:bodyPr>
          <a:lstStyle/>
          <a:p>
            <a:pPr algn="ctr"/>
            <a:r>
              <a:rPr lang="zh-CN" altLang="en-US" sz="2400" b="1" dirty="0">
                <a:solidFill>
                  <a:schemeClr val="bg1"/>
                </a:solidFill>
              </a:rPr>
              <a:t>本章导读</a:t>
            </a:r>
          </a:p>
        </p:txBody>
      </p:sp>
      <p:sp>
        <p:nvSpPr>
          <p:cNvPr id="6" name="文本框 5"/>
          <p:cNvSpPr txBox="1"/>
          <p:nvPr>
            <p:custDataLst>
              <p:tags r:id="rId2"/>
            </p:custDataLst>
          </p:nvPr>
        </p:nvSpPr>
        <p:spPr>
          <a:xfrm>
            <a:off x="501789" y="2027709"/>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学习目标</a:t>
            </a:r>
          </a:p>
        </p:txBody>
      </p:sp>
      <p:sp>
        <p:nvSpPr>
          <p:cNvPr id="55" name="等腰三角形 54"/>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838298" y="395021"/>
            <a:ext cx="8961120" cy="600577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53027" y="452052"/>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5"/>
            </p:custDataLst>
          </p:nvPr>
        </p:nvSpPr>
        <p:spPr bwMode="auto">
          <a:xfrm rot="10800000">
            <a:off x="11183798" y="5799875"/>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069276" y="768489"/>
            <a:ext cx="8730142" cy="5632311"/>
          </a:xfrm>
          <a:prstGeom prst="rect">
            <a:avLst/>
          </a:prstGeom>
          <a:noFill/>
        </p:spPr>
        <p:txBody>
          <a:bodyPr wrap="square" rtlCol="0">
            <a:spAutoFit/>
          </a:bodyPr>
          <a:lstStyle/>
          <a:p>
            <a:r>
              <a:rPr lang="en-US" altLang="zh-CN" sz="3600" dirty="0" smtClean="0"/>
              <a:t>     </a:t>
            </a:r>
            <a:r>
              <a:rPr lang="zh-CN" altLang="zh-CN" sz="3600" dirty="0" smtClean="0"/>
              <a:t>为</a:t>
            </a:r>
            <a:r>
              <a:rPr lang="zh-CN" altLang="zh-CN" sz="3600" dirty="0"/>
              <a:t>了使素材有更好的混合表</a:t>
            </a:r>
            <a:r>
              <a:rPr lang="zh-CN" altLang="zh-CN" sz="3600" dirty="0" smtClean="0"/>
              <a:t>现，</a:t>
            </a:r>
            <a:r>
              <a:rPr lang="en-US" altLang="zh-CN" sz="3600" dirty="0" smtClean="0"/>
              <a:t>After </a:t>
            </a:r>
            <a:r>
              <a:rPr lang="en-US" altLang="zh-CN" sz="3600" dirty="0"/>
              <a:t>Effects</a:t>
            </a:r>
            <a:r>
              <a:rPr lang="zh-CN" altLang="zh-CN" sz="3600" dirty="0"/>
              <a:t>提供了非常多作用于图层的混合模式，其用途为定义当前图层与底图层的作用模式，从而使各个图层有着更好的表现形式。如果当前素材不含</a:t>
            </a:r>
            <a:r>
              <a:rPr lang="en-US" altLang="zh-CN" sz="3600" dirty="0"/>
              <a:t>Alpha</a:t>
            </a:r>
            <a:r>
              <a:rPr lang="zh-CN" altLang="zh-CN" sz="3600" dirty="0"/>
              <a:t>通道，为了使素材通过透明通道等方式与其他图层混合，此时可以通过蒙版来建立此素材的透明区域。通过充分了解并熟练掌握本章内容后，可广泛应用于各个方面的素材制作。</a:t>
            </a:r>
          </a:p>
        </p:txBody>
      </p:sp>
    </p:spTree>
    <p:custDataLst>
      <p:tags r:id="rId1"/>
    </p:custDataLst>
    <p:extLst>
      <p:ext uri="{BB962C8B-B14F-4D97-AF65-F5344CB8AC3E}">
        <p14:creationId xmlns:p14="http://schemas.microsoft.com/office/powerpoint/2010/main" val="28419892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818" y="552582"/>
            <a:ext cx="2390029" cy="1092803"/>
            <a:chOff x="10818" y="552582"/>
            <a:chExt cx="2390029" cy="1092803"/>
          </a:xfrm>
        </p:grpSpPr>
        <p:sp>
          <p:nvSpPr>
            <p:cNvPr id="3" name="等腰三角形 2"/>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818" y="575952"/>
              <a:ext cx="2166088" cy="1069433"/>
              <a:chOff x="84059" y="1595724"/>
              <a:chExt cx="2166088" cy="1651545"/>
            </a:xfrm>
          </p:grpSpPr>
          <p:grpSp>
            <p:nvGrpSpPr>
              <p:cNvPr id="6" name="组合 5"/>
              <p:cNvGrpSpPr/>
              <p:nvPr/>
            </p:nvGrpSpPr>
            <p:grpSpPr>
              <a:xfrm>
                <a:off x="84059" y="1595724"/>
                <a:ext cx="2166088" cy="1651545"/>
                <a:chOff x="112295" y="1306286"/>
                <a:chExt cx="2166088" cy="1651545"/>
              </a:xfrm>
            </p:grpSpPr>
            <p:sp>
              <p:nvSpPr>
                <p:cNvPr id="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7" name="矩形 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5" name="矩形 4"/>
            <p:cNvSpPr/>
            <p:nvPr/>
          </p:nvSpPr>
          <p:spPr>
            <a:xfrm>
              <a:off x="73367" y="552582"/>
              <a:ext cx="2016671" cy="1015663"/>
            </a:xfrm>
            <a:prstGeom prst="rect">
              <a:avLst/>
            </a:prstGeom>
          </p:spPr>
          <p:txBody>
            <a:bodyPr wrap="square">
              <a:spAutoFit/>
            </a:bodyPr>
            <a:lstStyle/>
            <a:p>
              <a:pPr algn="just">
                <a:lnSpc>
                  <a:spcPct val="150000"/>
                </a:lnSpc>
                <a:spcBef>
                  <a:spcPts val="1300"/>
                </a:spcBef>
                <a:spcAft>
                  <a:spcPts val="0"/>
                </a:spcAft>
              </a:pPr>
              <a:r>
                <a:rPr lang="zh-CN" altLang="zh-CN" sz="2000" b="1"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“动态抖动溶解”模式</a:t>
              </a:r>
              <a:endParaRPr lang="zh-CN" altLang="zh-CN" sz="2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0" name="圆角矩形 6"/>
          <p:cNvSpPr/>
          <p:nvPr>
            <p:custDataLst>
              <p:tags r:id="rId1"/>
            </p:custDataLst>
          </p:nvPr>
        </p:nvSpPr>
        <p:spPr>
          <a:xfrm>
            <a:off x="2643631" y="497663"/>
            <a:ext cx="9387947" cy="208511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3" name="矩形 12"/>
          <p:cNvSpPr/>
          <p:nvPr/>
        </p:nvSpPr>
        <p:spPr>
          <a:xfrm>
            <a:off x="2730498" y="451864"/>
            <a:ext cx="9301079" cy="1938992"/>
          </a:xfrm>
          <a:prstGeom prst="rect">
            <a:avLst/>
          </a:prstGeom>
        </p:spPr>
        <p:txBody>
          <a:bodyPr wrap="square">
            <a:spAutoFit/>
          </a:bodyPr>
          <a:lstStyle/>
          <a:p>
            <a:pPr algn="just">
              <a:lnSpc>
                <a:spcPct val="150000"/>
              </a:lnSpc>
              <a:spcBef>
                <a:spcPts val="1300"/>
              </a:spcBef>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“线性加深”模式</a:t>
            </a:r>
            <a:endParaRPr lang="zh-CN" altLang="zh-CN" sz="2800" b="1"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“线性加深”模式是指比较基本色和叠加色的颜色信息，通过降低基本色的亮度来反映叠加色。与“相乘”模式相比，“线性加深”模式可以产生一种更暗的效果，如图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5-17</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descr="5-17"/>
          <p:cNvPicPr/>
          <p:nvPr/>
        </p:nvPicPr>
        <p:blipFill>
          <a:blip r:embed="rId3"/>
          <a:stretch>
            <a:fillRect/>
          </a:stretch>
        </p:blipFill>
        <p:spPr>
          <a:xfrm>
            <a:off x="2993504" y="2961249"/>
            <a:ext cx="5271135" cy="3153410"/>
          </a:xfrm>
          <a:prstGeom prst="rect">
            <a:avLst/>
          </a:prstGeom>
        </p:spPr>
      </p:pic>
      <p:sp>
        <p:nvSpPr>
          <p:cNvPr id="15" name="矩形 14"/>
          <p:cNvSpPr/>
          <p:nvPr/>
        </p:nvSpPr>
        <p:spPr>
          <a:xfrm>
            <a:off x="8468096" y="4030123"/>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5-17</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109971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0096" y="575952"/>
            <a:ext cx="2560943" cy="1069433"/>
            <a:chOff x="-160096" y="575952"/>
            <a:chExt cx="2560943" cy="1069433"/>
          </a:xfrm>
        </p:grpSpPr>
        <p:sp>
          <p:nvSpPr>
            <p:cNvPr id="3" name="等腰三角形 2"/>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818" y="575952"/>
              <a:ext cx="2166088" cy="1069433"/>
              <a:chOff x="84059" y="1595724"/>
              <a:chExt cx="2166088" cy="1651545"/>
            </a:xfrm>
          </p:grpSpPr>
          <p:grpSp>
            <p:nvGrpSpPr>
              <p:cNvPr id="6" name="组合 5"/>
              <p:cNvGrpSpPr/>
              <p:nvPr/>
            </p:nvGrpSpPr>
            <p:grpSpPr>
              <a:xfrm>
                <a:off x="84059" y="1595724"/>
                <a:ext cx="2166088" cy="1651545"/>
                <a:chOff x="112295" y="1306286"/>
                <a:chExt cx="2166088" cy="1651545"/>
              </a:xfrm>
            </p:grpSpPr>
            <p:sp>
              <p:nvSpPr>
                <p:cNvPr id="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7" name="矩形 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5" name="矩形 4"/>
            <p:cNvSpPr/>
            <p:nvPr/>
          </p:nvSpPr>
          <p:spPr>
            <a:xfrm>
              <a:off x="-160096" y="708223"/>
              <a:ext cx="2327480" cy="738664"/>
            </a:xfrm>
            <a:prstGeom prst="rect">
              <a:avLst/>
            </a:prstGeom>
          </p:spPr>
          <p:txBody>
            <a:bodyPr wrap="square">
              <a:spAutoFit/>
            </a:bodyPr>
            <a:lstStyle/>
            <a:p>
              <a:pPr algn="just">
                <a:lnSpc>
                  <a:spcPct val="150000"/>
                </a:lnSpc>
                <a:spcBef>
                  <a:spcPts val="1300"/>
                </a:spcBef>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添</a:t>
              </a: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加”类别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2" name="组合 11"/>
          <p:cNvGrpSpPr/>
          <p:nvPr/>
        </p:nvGrpSpPr>
        <p:grpSpPr>
          <a:xfrm>
            <a:off x="2711044" y="264201"/>
            <a:ext cx="9078879" cy="2320170"/>
            <a:chOff x="2730499" y="497663"/>
            <a:chExt cx="9387947" cy="2320170"/>
          </a:xfrm>
        </p:grpSpPr>
        <p:sp>
          <p:nvSpPr>
            <p:cNvPr id="10" name="圆角矩形 6"/>
            <p:cNvSpPr/>
            <p:nvPr>
              <p:custDataLst>
                <p:tags r:id="rId2"/>
              </p:custDataLst>
            </p:nvPr>
          </p:nvSpPr>
          <p:spPr>
            <a:xfrm>
              <a:off x="2730499" y="497663"/>
              <a:ext cx="9387947" cy="232017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1" name="矩形 10"/>
            <p:cNvSpPr/>
            <p:nvPr/>
          </p:nvSpPr>
          <p:spPr>
            <a:xfrm>
              <a:off x="2871321" y="497663"/>
              <a:ext cx="8748139" cy="2308324"/>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“添加”类别主要包括“相加”“变亮”“屏幕”“颜色减淡”“经典颜色减淡”“线性减淡”“较浅的颜色”</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种混合模式。这种类型的混合模式都可以使图像的整体颜色变亮，下面介绍其中</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种常用的混合模式：</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4" name="圆角矩形 6"/>
          <p:cNvSpPr/>
          <p:nvPr>
            <p:custDataLst>
              <p:tags r:id="rId1"/>
            </p:custDataLst>
          </p:nvPr>
        </p:nvSpPr>
        <p:spPr>
          <a:xfrm>
            <a:off x="2707802" y="2790149"/>
            <a:ext cx="9078879" cy="126986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6" name="矩形 15"/>
          <p:cNvSpPr/>
          <p:nvPr/>
        </p:nvSpPr>
        <p:spPr>
          <a:xfrm>
            <a:off x="2847230" y="2652129"/>
            <a:ext cx="8709230" cy="1477328"/>
          </a:xfrm>
          <a:prstGeom prst="rect">
            <a:avLst/>
          </a:prstGeom>
        </p:spPr>
        <p:txBody>
          <a:bodyPr wrap="square">
            <a:spAutoFit/>
          </a:bodyPr>
          <a:lstStyle/>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“相加”模式</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“相加”模式是将上下层对应的像素进行加法运算，从而使画面变亮</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5-18</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7" name="图片 16" descr="5-18"/>
          <p:cNvPicPr/>
          <p:nvPr/>
        </p:nvPicPr>
        <p:blipFill>
          <a:blip r:embed="rId4"/>
          <a:stretch>
            <a:fillRect/>
          </a:stretch>
        </p:blipFill>
        <p:spPr>
          <a:xfrm>
            <a:off x="6984452" y="4153646"/>
            <a:ext cx="4711436" cy="2592213"/>
          </a:xfrm>
          <a:prstGeom prst="rect">
            <a:avLst/>
          </a:prstGeom>
        </p:spPr>
      </p:pic>
      <p:sp>
        <p:nvSpPr>
          <p:cNvPr id="18" name="矩形 17"/>
          <p:cNvSpPr/>
          <p:nvPr/>
        </p:nvSpPr>
        <p:spPr>
          <a:xfrm>
            <a:off x="5346715" y="5271183"/>
            <a:ext cx="1546944" cy="583108"/>
          </a:xfrm>
          <a:prstGeom prst="rect">
            <a:avLst/>
          </a:prstGeom>
        </p:spPr>
        <p:txBody>
          <a:bodyPr wrap="squar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5-18</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571194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6"/>
          <p:cNvSpPr/>
          <p:nvPr>
            <p:custDataLst>
              <p:tags r:id="rId1"/>
            </p:custDataLst>
          </p:nvPr>
        </p:nvSpPr>
        <p:spPr>
          <a:xfrm>
            <a:off x="6085888" y="4427298"/>
            <a:ext cx="5995865" cy="232017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3" name="组合 2"/>
          <p:cNvGrpSpPr/>
          <p:nvPr/>
        </p:nvGrpSpPr>
        <p:grpSpPr>
          <a:xfrm>
            <a:off x="-160096" y="575952"/>
            <a:ext cx="2560943" cy="1069433"/>
            <a:chOff x="-160096" y="575952"/>
            <a:chExt cx="2560943" cy="1069433"/>
          </a:xfrm>
        </p:grpSpPr>
        <p:sp>
          <p:nvSpPr>
            <p:cNvPr id="4" name="等腰三角形 3"/>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0818" y="575952"/>
              <a:ext cx="2166088" cy="1069433"/>
              <a:chOff x="84059" y="1595724"/>
              <a:chExt cx="2166088" cy="1651545"/>
            </a:xfrm>
          </p:grpSpPr>
          <p:grpSp>
            <p:nvGrpSpPr>
              <p:cNvPr id="7" name="组合 6"/>
              <p:cNvGrpSpPr/>
              <p:nvPr/>
            </p:nvGrpSpPr>
            <p:grpSpPr>
              <a:xfrm>
                <a:off x="84059" y="1595724"/>
                <a:ext cx="2166088" cy="1651545"/>
                <a:chOff x="112295" y="1306286"/>
                <a:chExt cx="2166088" cy="1651545"/>
              </a:xfrm>
            </p:grpSpPr>
            <p:sp>
              <p:nvSpPr>
                <p:cNvPr id="9"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8" name="矩形 7"/>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6" name="矩形 5"/>
            <p:cNvSpPr/>
            <p:nvPr/>
          </p:nvSpPr>
          <p:spPr>
            <a:xfrm>
              <a:off x="-160096" y="708223"/>
              <a:ext cx="2327480" cy="738664"/>
            </a:xfrm>
            <a:prstGeom prst="rect">
              <a:avLst/>
            </a:prstGeom>
          </p:spPr>
          <p:txBody>
            <a:bodyPr wrap="square">
              <a:spAutoFit/>
            </a:bodyPr>
            <a:lstStyle/>
            <a:p>
              <a:pPr algn="just">
                <a:lnSpc>
                  <a:spcPct val="150000"/>
                </a:lnSpc>
                <a:spcBef>
                  <a:spcPts val="1300"/>
                </a:spcBef>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添</a:t>
              </a: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加”类别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1" name="矩形 10"/>
          <p:cNvSpPr/>
          <p:nvPr/>
        </p:nvSpPr>
        <p:spPr>
          <a:xfrm>
            <a:off x="2775626" y="414920"/>
            <a:ext cx="8975387" cy="1938992"/>
          </a:xfrm>
          <a:prstGeom prst="rect">
            <a:avLst/>
          </a:prstGeom>
        </p:spPr>
        <p:txBody>
          <a:bodyPr wrap="square">
            <a:spAutoFit/>
          </a:bodyPr>
          <a:lstStyle/>
          <a:p>
            <a:pPr algn="just">
              <a:lnSpc>
                <a:spcPct val="150000"/>
              </a:lnSpc>
              <a:spcAft>
                <a:spcPts val="0"/>
              </a:spcAft>
            </a:pPr>
            <a:r>
              <a:rPr lang="zh-CN" altLang="zh-CN" sz="2400" b="1"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技巧小贴士：</a:t>
            </a:r>
            <a:endParaRPr lang="zh-CN" altLang="zh-CN" sz="24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如果需要将火焰、烟雾等素材合成到某个场景中时</a:t>
            </a:r>
            <a:r>
              <a:rPr lang="en-US"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将该素材图层的混合模式调整为“相加”模式，这样可以直接去掉黑色背景，使二者融合更真实，如图</a:t>
            </a:r>
            <a:r>
              <a:rPr lang="en-US"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5-19</a:t>
            </a:r>
            <a:r>
              <a:rPr lang="zh-CN"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所示。</a:t>
            </a:r>
            <a:endParaRPr lang="zh-CN" altLang="en-US" sz="2800" dirty="0">
              <a:solidFill>
                <a:srgbClr val="FF0000"/>
              </a:solidFill>
              <a:latin typeface="微软雅黑" panose="020B0503020204020204" pitchFamily="34" charset="-122"/>
              <a:ea typeface="微软雅黑" panose="020B0503020204020204" pitchFamily="34" charset="-122"/>
            </a:endParaRPr>
          </a:p>
        </p:txBody>
      </p:sp>
      <p:pic>
        <p:nvPicPr>
          <p:cNvPr id="12" name="图片 11" descr="5-19-1"/>
          <p:cNvPicPr/>
          <p:nvPr/>
        </p:nvPicPr>
        <p:blipFill>
          <a:blip r:embed="rId3"/>
          <a:stretch>
            <a:fillRect/>
          </a:stretch>
        </p:blipFill>
        <p:spPr>
          <a:xfrm>
            <a:off x="2622840" y="2495039"/>
            <a:ext cx="2432685" cy="1802765"/>
          </a:xfrm>
          <a:prstGeom prst="rect">
            <a:avLst/>
          </a:prstGeom>
        </p:spPr>
      </p:pic>
      <p:pic>
        <p:nvPicPr>
          <p:cNvPr id="13" name="图片 12" descr="5-19-2"/>
          <p:cNvPicPr/>
          <p:nvPr/>
        </p:nvPicPr>
        <p:blipFill>
          <a:blip r:embed="rId4"/>
          <a:stretch>
            <a:fillRect/>
          </a:stretch>
        </p:blipFill>
        <p:spPr>
          <a:xfrm>
            <a:off x="5055525" y="2495039"/>
            <a:ext cx="2156460" cy="1800860"/>
          </a:xfrm>
          <a:prstGeom prst="rect">
            <a:avLst/>
          </a:prstGeom>
        </p:spPr>
      </p:pic>
      <p:sp>
        <p:nvSpPr>
          <p:cNvPr id="14" name="矩形 13"/>
          <p:cNvSpPr/>
          <p:nvPr/>
        </p:nvSpPr>
        <p:spPr>
          <a:xfrm>
            <a:off x="7227222" y="3141553"/>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5-19</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矩形 14"/>
          <p:cNvSpPr/>
          <p:nvPr/>
        </p:nvSpPr>
        <p:spPr>
          <a:xfrm>
            <a:off x="6202620" y="4336024"/>
            <a:ext cx="5918045" cy="2400657"/>
          </a:xfrm>
          <a:prstGeom prst="rect">
            <a:avLst/>
          </a:prstGeom>
        </p:spPr>
        <p:txBody>
          <a:bodyPr wrap="square">
            <a:spAutoFit/>
          </a:bodyPr>
          <a:lstStyle/>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“变亮”模式</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“变亮”模式与“变暗”模式相反，它可以查看每个通道中的颜色信息，并选择基色和相加色中较亮的颜色作为结果色</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比叠加色暗的像素将被替换掉，而比叠加色亮的像素则保持不变</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5-20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7" name="图片 16" descr="5-20"/>
          <p:cNvPicPr/>
          <p:nvPr/>
        </p:nvPicPr>
        <p:blipFill>
          <a:blip r:embed="rId5"/>
          <a:stretch>
            <a:fillRect/>
          </a:stretch>
        </p:blipFill>
        <p:spPr>
          <a:xfrm>
            <a:off x="1377707" y="4437026"/>
            <a:ext cx="3899846" cy="2291207"/>
          </a:xfrm>
          <a:prstGeom prst="rect">
            <a:avLst/>
          </a:prstGeom>
        </p:spPr>
      </p:pic>
      <p:sp>
        <p:nvSpPr>
          <p:cNvPr id="18" name="矩形 17"/>
          <p:cNvSpPr/>
          <p:nvPr/>
        </p:nvSpPr>
        <p:spPr>
          <a:xfrm>
            <a:off x="188095" y="5282436"/>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5-20</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07219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0096" y="575952"/>
            <a:ext cx="2560943" cy="1069433"/>
            <a:chOff x="-160096" y="575952"/>
            <a:chExt cx="2560943" cy="1069433"/>
          </a:xfrm>
        </p:grpSpPr>
        <p:sp>
          <p:nvSpPr>
            <p:cNvPr id="3" name="等腰三角形 2"/>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818" y="575952"/>
              <a:ext cx="2166088" cy="1069433"/>
              <a:chOff x="84059" y="1595724"/>
              <a:chExt cx="2166088" cy="1651545"/>
            </a:xfrm>
          </p:grpSpPr>
          <p:grpSp>
            <p:nvGrpSpPr>
              <p:cNvPr id="6" name="组合 5"/>
              <p:cNvGrpSpPr/>
              <p:nvPr/>
            </p:nvGrpSpPr>
            <p:grpSpPr>
              <a:xfrm>
                <a:off x="84059" y="1595724"/>
                <a:ext cx="2166088" cy="1651545"/>
                <a:chOff x="112295" y="1306286"/>
                <a:chExt cx="2166088" cy="1651545"/>
              </a:xfrm>
            </p:grpSpPr>
            <p:sp>
              <p:nvSpPr>
                <p:cNvPr id="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7" name="矩形 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5" name="矩形 4"/>
            <p:cNvSpPr/>
            <p:nvPr/>
          </p:nvSpPr>
          <p:spPr>
            <a:xfrm>
              <a:off x="-160096" y="708223"/>
              <a:ext cx="2327480" cy="738664"/>
            </a:xfrm>
            <a:prstGeom prst="rect">
              <a:avLst/>
            </a:prstGeom>
          </p:spPr>
          <p:txBody>
            <a:bodyPr wrap="square">
              <a:spAutoFit/>
            </a:bodyPr>
            <a:lstStyle/>
            <a:p>
              <a:pPr algn="just">
                <a:lnSpc>
                  <a:spcPct val="150000"/>
                </a:lnSpc>
                <a:spcBef>
                  <a:spcPts val="1300"/>
                </a:spcBef>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添</a:t>
              </a: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加”类别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2" name="组合 11"/>
          <p:cNvGrpSpPr/>
          <p:nvPr/>
        </p:nvGrpSpPr>
        <p:grpSpPr>
          <a:xfrm>
            <a:off x="2707802" y="371468"/>
            <a:ext cx="9078879" cy="1488601"/>
            <a:chOff x="2707802" y="371468"/>
            <a:chExt cx="9078879" cy="1488601"/>
          </a:xfrm>
        </p:grpSpPr>
        <p:sp>
          <p:nvSpPr>
            <p:cNvPr id="11" name="圆角矩形 6"/>
            <p:cNvSpPr/>
            <p:nvPr>
              <p:custDataLst>
                <p:tags r:id="rId1"/>
              </p:custDataLst>
            </p:nvPr>
          </p:nvSpPr>
          <p:spPr>
            <a:xfrm>
              <a:off x="2707802" y="371468"/>
              <a:ext cx="9078879" cy="147732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0" name="矩形 9"/>
            <p:cNvSpPr/>
            <p:nvPr/>
          </p:nvSpPr>
          <p:spPr>
            <a:xfrm>
              <a:off x="2877900" y="382741"/>
              <a:ext cx="8738681" cy="1477328"/>
            </a:xfrm>
            <a:prstGeom prst="rect">
              <a:avLst/>
            </a:prstGeom>
          </p:spPr>
          <p:txBody>
            <a:bodyPr wrap="square">
              <a:spAutoFit/>
            </a:bodyPr>
            <a:lstStyle/>
            <a:p>
              <a:pPr algn="just">
                <a:lnSpc>
                  <a:spcPct val="150000"/>
                </a:lnSpc>
                <a:spcBef>
                  <a:spcPts val="1300"/>
                </a:spcBef>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“屏幕”模式</a:t>
              </a:r>
              <a:endParaRPr lang="zh-CN" altLang="zh-CN" sz="2800" b="1"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“屏幕”模式是—种加色混合模式，与“相乘”模式相反。它可以将叠加色的互补色与基本色相乘，从而得到一种更亮的效果，如图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5-21</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3" name="图片 12" descr="5-21"/>
          <p:cNvPicPr/>
          <p:nvPr/>
        </p:nvPicPr>
        <p:blipFill>
          <a:blip r:embed="rId3"/>
          <a:stretch>
            <a:fillRect/>
          </a:stretch>
        </p:blipFill>
        <p:spPr>
          <a:xfrm>
            <a:off x="2707802" y="2119555"/>
            <a:ext cx="6047092" cy="3736496"/>
          </a:xfrm>
          <a:prstGeom prst="rect">
            <a:avLst/>
          </a:prstGeom>
        </p:spPr>
      </p:pic>
      <p:sp>
        <p:nvSpPr>
          <p:cNvPr id="14" name="矩形 13"/>
          <p:cNvSpPr/>
          <p:nvPr/>
        </p:nvSpPr>
        <p:spPr>
          <a:xfrm>
            <a:off x="9168487" y="3696249"/>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5-21</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113599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0096" y="575952"/>
            <a:ext cx="2560943" cy="1069433"/>
            <a:chOff x="-160096" y="575952"/>
            <a:chExt cx="2560943" cy="1069433"/>
          </a:xfrm>
        </p:grpSpPr>
        <p:sp>
          <p:nvSpPr>
            <p:cNvPr id="3" name="等腰三角形 2"/>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818" y="575952"/>
              <a:ext cx="2166088" cy="1069433"/>
              <a:chOff x="84059" y="1595724"/>
              <a:chExt cx="2166088" cy="1651545"/>
            </a:xfrm>
          </p:grpSpPr>
          <p:grpSp>
            <p:nvGrpSpPr>
              <p:cNvPr id="6" name="组合 5"/>
              <p:cNvGrpSpPr/>
              <p:nvPr/>
            </p:nvGrpSpPr>
            <p:grpSpPr>
              <a:xfrm>
                <a:off x="84059" y="1595724"/>
                <a:ext cx="2166088" cy="1651545"/>
                <a:chOff x="112295" y="1306286"/>
                <a:chExt cx="2166088" cy="1651545"/>
              </a:xfrm>
            </p:grpSpPr>
            <p:sp>
              <p:nvSpPr>
                <p:cNvPr id="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7" name="矩形 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5" name="矩形 4"/>
            <p:cNvSpPr/>
            <p:nvPr/>
          </p:nvSpPr>
          <p:spPr>
            <a:xfrm>
              <a:off x="-160096" y="708223"/>
              <a:ext cx="2327480" cy="738664"/>
            </a:xfrm>
            <a:prstGeom prst="rect">
              <a:avLst/>
            </a:prstGeom>
          </p:spPr>
          <p:txBody>
            <a:bodyPr wrap="square">
              <a:spAutoFit/>
            </a:bodyPr>
            <a:lstStyle/>
            <a:p>
              <a:pPr algn="just">
                <a:lnSpc>
                  <a:spcPct val="150000"/>
                </a:lnSpc>
                <a:spcBef>
                  <a:spcPts val="1300"/>
                </a:spcBef>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添</a:t>
              </a: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加”类别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0" name="组合 9"/>
          <p:cNvGrpSpPr/>
          <p:nvPr/>
        </p:nvGrpSpPr>
        <p:grpSpPr>
          <a:xfrm>
            <a:off x="2707802" y="371468"/>
            <a:ext cx="9218309" cy="1846438"/>
            <a:chOff x="2707802" y="371468"/>
            <a:chExt cx="9078879" cy="1846438"/>
          </a:xfrm>
        </p:grpSpPr>
        <p:sp>
          <p:nvSpPr>
            <p:cNvPr id="11" name="圆角矩形 6"/>
            <p:cNvSpPr/>
            <p:nvPr>
              <p:custDataLst>
                <p:tags r:id="rId1"/>
              </p:custDataLst>
            </p:nvPr>
          </p:nvSpPr>
          <p:spPr>
            <a:xfrm>
              <a:off x="2707802" y="371468"/>
              <a:ext cx="9078879" cy="184643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2" name="矩形 11"/>
            <p:cNvSpPr/>
            <p:nvPr/>
          </p:nvSpPr>
          <p:spPr>
            <a:xfrm>
              <a:off x="2877900" y="382741"/>
              <a:ext cx="8908781" cy="1569660"/>
            </a:xfrm>
            <a:prstGeom prst="rect">
              <a:avLst/>
            </a:prstGeom>
          </p:spPr>
          <p:txBody>
            <a:bodyPr wrap="square">
              <a:spAutoFit/>
            </a:bodyPr>
            <a:lstStyle/>
            <a:p>
              <a:r>
                <a:rPr lang="zh-CN" altLang="zh-CN" sz="2400" b="1" dirty="0">
                  <a:latin typeface="微软雅黑" panose="020B0503020204020204" pitchFamily="34" charset="-122"/>
                  <a:ea typeface="微软雅黑" panose="020B0503020204020204" pitchFamily="34" charset="-122"/>
                </a:rPr>
                <a:t>“线性减淡”模式</a:t>
              </a:r>
            </a:p>
            <a:p>
              <a:r>
                <a:rPr lang="zh-CN" altLang="zh-CN" sz="2400" dirty="0">
                  <a:latin typeface="微软雅黑" panose="020B0503020204020204" pitchFamily="34" charset="-122"/>
                  <a:ea typeface="微软雅黑" panose="020B0503020204020204" pitchFamily="34" charset="-122"/>
                </a:rPr>
                <a:t>“线性减淡”模式可以查看每个通道的颜色信息，并通过增加亮度来使基色变亮，以反映叠加色</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如果与黑色叠加则不发生变化</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，如图</a:t>
              </a:r>
              <a:r>
                <a:rPr lang="en-US" altLang="zh-CN" sz="2400" dirty="0">
                  <a:latin typeface="微软雅黑" panose="020B0503020204020204" pitchFamily="34" charset="-122"/>
                  <a:ea typeface="微软雅黑" panose="020B0503020204020204" pitchFamily="34" charset="-122"/>
                </a:rPr>
                <a:t>5-22</a:t>
              </a:r>
              <a:r>
                <a:rPr lang="zh-CN" altLang="zh-CN" sz="2400" dirty="0">
                  <a:latin typeface="微软雅黑" panose="020B0503020204020204" pitchFamily="34" charset="-122"/>
                  <a:ea typeface="微软雅黑" panose="020B0503020204020204" pitchFamily="34" charset="-122"/>
                </a:rPr>
                <a:t>所示</a:t>
              </a:r>
              <a:r>
                <a:rPr lang="zh-CN" altLang="zh-CN" sz="2400" dirty="0" smtClean="0">
                  <a:latin typeface="微软雅黑" panose="020B0503020204020204" pitchFamily="34" charset="-122"/>
                  <a:ea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endParaRPr>
            </a:p>
          </p:txBody>
        </p:sp>
      </p:grpSp>
      <p:pic>
        <p:nvPicPr>
          <p:cNvPr id="16" name="图片 15" descr="5-22"/>
          <p:cNvPicPr/>
          <p:nvPr/>
        </p:nvPicPr>
        <p:blipFill>
          <a:blip r:embed="rId3"/>
          <a:stretch>
            <a:fillRect/>
          </a:stretch>
        </p:blipFill>
        <p:spPr>
          <a:xfrm>
            <a:off x="2880512" y="2457862"/>
            <a:ext cx="5640918" cy="3417644"/>
          </a:xfrm>
          <a:prstGeom prst="rect">
            <a:avLst/>
          </a:prstGeom>
        </p:spPr>
      </p:pic>
      <p:sp>
        <p:nvSpPr>
          <p:cNvPr id="17" name="矩形 16"/>
          <p:cNvSpPr/>
          <p:nvPr/>
        </p:nvSpPr>
        <p:spPr>
          <a:xfrm>
            <a:off x="8623738" y="3658853"/>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5-22</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085991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0096" y="575952"/>
            <a:ext cx="2560943" cy="1069433"/>
            <a:chOff x="-160096" y="575952"/>
            <a:chExt cx="2560943" cy="1069433"/>
          </a:xfrm>
        </p:grpSpPr>
        <p:sp>
          <p:nvSpPr>
            <p:cNvPr id="3" name="等腰三角形 2"/>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818" y="575952"/>
              <a:ext cx="2166088" cy="1069433"/>
              <a:chOff x="84059" y="1595724"/>
              <a:chExt cx="2166088" cy="1651545"/>
            </a:xfrm>
          </p:grpSpPr>
          <p:grpSp>
            <p:nvGrpSpPr>
              <p:cNvPr id="6" name="组合 5"/>
              <p:cNvGrpSpPr/>
              <p:nvPr/>
            </p:nvGrpSpPr>
            <p:grpSpPr>
              <a:xfrm>
                <a:off x="84059" y="1595724"/>
                <a:ext cx="2166088" cy="1651545"/>
                <a:chOff x="112295" y="1306286"/>
                <a:chExt cx="2166088" cy="1651545"/>
              </a:xfrm>
            </p:grpSpPr>
            <p:sp>
              <p:nvSpPr>
                <p:cNvPr id="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7" name="矩形 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5" name="矩形 4"/>
            <p:cNvSpPr/>
            <p:nvPr/>
          </p:nvSpPr>
          <p:spPr>
            <a:xfrm>
              <a:off x="-160096" y="708223"/>
              <a:ext cx="2327480" cy="738664"/>
            </a:xfrm>
            <a:prstGeom prst="rect">
              <a:avLst/>
            </a:prstGeom>
          </p:spPr>
          <p:txBody>
            <a:bodyPr wrap="square">
              <a:spAutoFit/>
            </a:bodyPr>
            <a:lstStyle/>
            <a:p>
              <a:pPr algn="just">
                <a:lnSpc>
                  <a:spcPct val="150000"/>
                </a:lnSpc>
                <a:spcBef>
                  <a:spcPts val="1300"/>
                </a:spcBef>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添</a:t>
              </a: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加”类别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7" name="组合 16"/>
          <p:cNvGrpSpPr/>
          <p:nvPr/>
        </p:nvGrpSpPr>
        <p:grpSpPr>
          <a:xfrm>
            <a:off x="2668416" y="371468"/>
            <a:ext cx="9257695" cy="1862485"/>
            <a:chOff x="2668416" y="371468"/>
            <a:chExt cx="9257695" cy="1862485"/>
          </a:xfrm>
        </p:grpSpPr>
        <p:grpSp>
          <p:nvGrpSpPr>
            <p:cNvPr id="10" name="组合 9"/>
            <p:cNvGrpSpPr/>
            <p:nvPr/>
          </p:nvGrpSpPr>
          <p:grpSpPr>
            <a:xfrm>
              <a:off x="2707802" y="371468"/>
              <a:ext cx="9218309" cy="1862485"/>
              <a:chOff x="2707802" y="371468"/>
              <a:chExt cx="9078879" cy="1862485"/>
            </a:xfrm>
          </p:grpSpPr>
          <p:sp>
            <p:nvSpPr>
              <p:cNvPr id="11" name="圆角矩形 6"/>
              <p:cNvSpPr/>
              <p:nvPr>
                <p:custDataLst>
                  <p:tags r:id="rId1"/>
                </p:custDataLst>
              </p:nvPr>
            </p:nvSpPr>
            <p:spPr>
              <a:xfrm>
                <a:off x="2707802" y="371468"/>
                <a:ext cx="9078879" cy="186248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2" name="矩形 11"/>
              <p:cNvSpPr/>
              <p:nvPr/>
            </p:nvSpPr>
            <p:spPr>
              <a:xfrm>
                <a:off x="2877900" y="382741"/>
                <a:ext cx="8908781" cy="461665"/>
              </a:xfrm>
              <a:prstGeom prst="rect">
                <a:avLst/>
              </a:prstGeom>
            </p:spPr>
            <p:txBody>
              <a:bodyPr wrap="square">
                <a:spAutoFit/>
              </a:bodyPr>
              <a:lstStyle/>
              <a:p>
                <a:endParaRPr lang="zh-CN" altLang="zh-CN" sz="2400" dirty="0">
                  <a:latin typeface="微软雅黑" panose="020B0503020204020204" pitchFamily="34" charset="-122"/>
                  <a:ea typeface="微软雅黑" panose="020B0503020204020204" pitchFamily="34" charset="-122"/>
                </a:endParaRPr>
              </a:p>
            </p:txBody>
          </p:sp>
        </p:grpSp>
        <p:sp>
          <p:nvSpPr>
            <p:cNvPr id="16" name="矩形 15"/>
            <p:cNvSpPr/>
            <p:nvPr/>
          </p:nvSpPr>
          <p:spPr>
            <a:xfrm>
              <a:off x="2668416" y="479627"/>
              <a:ext cx="9102052" cy="1754326"/>
            </a:xfrm>
            <a:prstGeom prst="rect">
              <a:avLst/>
            </a:prstGeom>
          </p:spPr>
          <p:txBody>
            <a:bodyPr wrap="square">
              <a:spAutoFit/>
            </a:bodyPr>
            <a:lstStyle/>
            <a:p>
              <a:pPr algn="just">
                <a:lnSpc>
                  <a:spcPct val="150000"/>
                </a:lnSpc>
                <a:spcBef>
                  <a:spcPts val="1300"/>
                </a:spcBef>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“较浅的颜色”模式</a:t>
              </a:r>
              <a:endParaRPr lang="zh-CN" altLang="zh-CN" sz="3200" b="1"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“较浅的颜色”模式与“变亮”模式相似，略有区别的是该模式不对单独的颜色通道起作用。</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矩形 21"/>
          <p:cNvSpPr/>
          <p:nvPr/>
        </p:nvSpPr>
        <p:spPr>
          <a:xfrm>
            <a:off x="2707802" y="3699952"/>
            <a:ext cx="1980029" cy="523220"/>
          </a:xfrm>
          <a:prstGeom prst="rect">
            <a:avLst/>
          </a:prstGeom>
        </p:spPr>
        <p:txBody>
          <a:bodyPr wrap="none">
            <a:spAutoFit/>
          </a:bodyPr>
          <a:lstStyle/>
          <a:p>
            <a:r>
              <a:rPr lang="zh-CN" altLang="zh-CN" sz="2800" b="1" dirty="0">
                <a:solidFill>
                  <a:srgbClr val="FF0000"/>
                </a:solidFill>
              </a:rPr>
              <a:t>技巧与提示</a:t>
            </a:r>
            <a:endParaRPr lang="zh-CN" altLang="zh-CN" sz="2800" dirty="0">
              <a:solidFill>
                <a:srgbClr val="FF0000"/>
              </a:solidFill>
            </a:endParaRPr>
          </a:p>
        </p:txBody>
      </p:sp>
      <p:sp>
        <p:nvSpPr>
          <p:cNvPr id="24" name="矩形 23"/>
          <p:cNvSpPr/>
          <p:nvPr/>
        </p:nvSpPr>
        <p:spPr>
          <a:xfrm>
            <a:off x="2614623" y="4125420"/>
            <a:ext cx="9311488" cy="1308884"/>
          </a:xfrm>
          <a:prstGeom prst="rect">
            <a:avLst/>
          </a:prstGeom>
        </p:spPr>
        <p:txBody>
          <a:bodyPr wrap="square">
            <a:spAutoFit/>
          </a:bodyPr>
          <a:lstStyle/>
          <a:p>
            <a:pPr algn="just">
              <a:lnSpc>
                <a:spcPct val="150000"/>
              </a:lnSpc>
              <a:spcAft>
                <a:spcPts val="0"/>
              </a:spcAft>
            </a:pPr>
            <a:r>
              <a:rPr lang="zh-CN" altLang="zh-CN" sz="28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在“添加”类别中，“相加”和“屏幕”模式是使用频率较高的图层混合模式。</a:t>
            </a:r>
            <a:endParaRPr lang="zh-CN" altLang="zh-CN" sz="20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217611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0096" y="575952"/>
            <a:ext cx="2560943" cy="1069433"/>
            <a:chOff x="-160096" y="575952"/>
            <a:chExt cx="2560943" cy="1069433"/>
          </a:xfrm>
        </p:grpSpPr>
        <p:sp>
          <p:nvSpPr>
            <p:cNvPr id="3" name="等腰三角形 2"/>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818" y="575952"/>
              <a:ext cx="2166088" cy="1069433"/>
              <a:chOff x="84059" y="1595724"/>
              <a:chExt cx="2166088" cy="1651545"/>
            </a:xfrm>
          </p:grpSpPr>
          <p:grpSp>
            <p:nvGrpSpPr>
              <p:cNvPr id="6" name="组合 5"/>
              <p:cNvGrpSpPr/>
              <p:nvPr/>
            </p:nvGrpSpPr>
            <p:grpSpPr>
              <a:xfrm>
                <a:off x="84059" y="1595724"/>
                <a:ext cx="2166088" cy="1651545"/>
                <a:chOff x="112295" y="1306286"/>
                <a:chExt cx="2166088" cy="1651545"/>
              </a:xfrm>
            </p:grpSpPr>
            <p:sp>
              <p:nvSpPr>
                <p:cNvPr id="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7" name="矩形 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5" name="矩形 4"/>
            <p:cNvSpPr/>
            <p:nvPr/>
          </p:nvSpPr>
          <p:spPr>
            <a:xfrm>
              <a:off x="-160096" y="708223"/>
              <a:ext cx="2327480" cy="738664"/>
            </a:xfrm>
            <a:prstGeom prst="rect">
              <a:avLst/>
            </a:prstGeom>
          </p:spPr>
          <p:txBody>
            <a:bodyPr wrap="square">
              <a:spAutoFit/>
            </a:bodyPr>
            <a:lstStyle/>
            <a:p>
              <a:pPr algn="just">
                <a:lnSpc>
                  <a:spcPct val="150000"/>
                </a:lnSpc>
                <a:spcBef>
                  <a:spcPts val="1300"/>
                </a:spcBef>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“复杂”类别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2" name="组合 11"/>
          <p:cNvGrpSpPr/>
          <p:nvPr/>
        </p:nvGrpSpPr>
        <p:grpSpPr>
          <a:xfrm>
            <a:off x="2707802" y="371468"/>
            <a:ext cx="9218309" cy="1862485"/>
            <a:chOff x="2707802" y="371468"/>
            <a:chExt cx="9218309" cy="1862485"/>
          </a:xfrm>
        </p:grpSpPr>
        <p:sp>
          <p:nvSpPr>
            <p:cNvPr id="11" name="圆角矩形 6"/>
            <p:cNvSpPr/>
            <p:nvPr>
              <p:custDataLst>
                <p:tags r:id="rId2"/>
              </p:custDataLst>
            </p:nvPr>
          </p:nvSpPr>
          <p:spPr>
            <a:xfrm>
              <a:off x="2707802" y="371468"/>
              <a:ext cx="9218309" cy="186248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0" name="矩形 9"/>
            <p:cNvSpPr/>
            <p:nvPr/>
          </p:nvSpPr>
          <p:spPr>
            <a:xfrm>
              <a:off x="2795080" y="433539"/>
              <a:ext cx="8819745" cy="1691104"/>
            </a:xfrm>
            <a:prstGeom prst="rect">
              <a:avLst/>
            </a:prstGeom>
          </p:spPr>
          <p:txBody>
            <a:bodyPr wrap="square">
              <a:spAutoFit/>
            </a:bodyPr>
            <a:lstStyle/>
            <a:p>
              <a:pPr indent="304800" algn="just">
                <a:lnSpc>
                  <a:spcPct val="150000"/>
                </a:lnSpc>
                <a:spcAft>
                  <a:spcPts val="0"/>
                </a:spcAft>
              </a:pPr>
              <a:r>
                <a:rPr lang="zh-CN" altLang="zh-CN" sz="2400" kern="100" dirty="0">
                  <a:latin typeface="+mn-ea"/>
                  <a:cs typeface="宋体" panose="02010600030101010101" pitchFamily="2" charset="-122"/>
                </a:rPr>
                <a:t>在使用这种类型的图层混合模式时，需要比较当前图层的颜色和底图层的颜色亮度是否低于</a:t>
              </a:r>
              <a:r>
                <a:rPr lang="en-US" altLang="zh-CN" sz="2400" kern="100" dirty="0">
                  <a:latin typeface="+mn-ea"/>
                  <a:cs typeface="宋体" panose="02010600030101010101" pitchFamily="2" charset="-122"/>
                </a:rPr>
                <a:t>50%</a:t>
              </a:r>
              <a:r>
                <a:rPr lang="zh-CN" altLang="zh-CN" sz="2400" kern="100" dirty="0">
                  <a:latin typeface="+mn-ea"/>
                  <a:cs typeface="宋体" panose="02010600030101010101" pitchFamily="2" charset="-122"/>
                </a:rPr>
                <a:t>的灰度</a:t>
              </a:r>
              <a:r>
                <a:rPr lang="en-US" altLang="zh-CN" sz="2400" kern="100" dirty="0">
                  <a:latin typeface="+mn-ea"/>
                  <a:cs typeface="宋体" panose="02010600030101010101" pitchFamily="2" charset="-122"/>
                </a:rPr>
                <a:t>,</a:t>
              </a:r>
              <a:r>
                <a:rPr lang="zh-CN" altLang="zh-CN" sz="2400" kern="100" dirty="0">
                  <a:latin typeface="+mn-ea"/>
                  <a:cs typeface="宋体" panose="02010600030101010101" pitchFamily="2" charset="-122"/>
                </a:rPr>
                <a:t>然后根据不同的图层混合模式创建不同的混合效果。下面介绍其中</a:t>
              </a:r>
              <a:r>
                <a:rPr lang="en-US" altLang="zh-CN" sz="2400" kern="100" dirty="0">
                  <a:latin typeface="+mn-ea"/>
                  <a:cs typeface="宋体" panose="02010600030101010101" pitchFamily="2" charset="-122"/>
                </a:rPr>
                <a:t>5</a:t>
              </a:r>
              <a:r>
                <a:rPr lang="zh-CN" altLang="zh-CN" sz="2400" kern="100" dirty="0">
                  <a:latin typeface="+mn-ea"/>
                  <a:cs typeface="宋体" panose="02010600030101010101" pitchFamily="2" charset="-122"/>
                </a:rPr>
                <a:t>种常用的混合模式：</a:t>
              </a:r>
              <a:endParaRPr lang="zh-CN" altLang="zh-CN" kern="100" dirty="0">
                <a:effectLst/>
                <a:latin typeface="+mn-ea"/>
                <a:cs typeface="Times New Roman" panose="02020603050405020304" pitchFamily="18" charset="0"/>
              </a:endParaRPr>
            </a:p>
          </p:txBody>
        </p:sp>
      </p:grpSp>
      <p:sp>
        <p:nvSpPr>
          <p:cNvPr id="14" name="圆角矩形 6"/>
          <p:cNvSpPr/>
          <p:nvPr>
            <p:custDataLst>
              <p:tags r:id="rId1"/>
            </p:custDataLst>
          </p:nvPr>
        </p:nvSpPr>
        <p:spPr>
          <a:xfrm>
            <a:off x="2704560" y="2428652"/>
            <a:ext cx="9218309" cy="186248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6" name="矩形 15"/>
          <p:cNvSpPr/>
          <p:nvPr/>
        </p:nvSpPr>
        <p:spPr>
          <a:xfrm>
            <a:off x="2704560" y="2355239"/>
            <a:ext cx="9218309" cy="1938992"/>
          </a:xfrm>
          <a:prstGeom prst="rect">
            <a:avLst/>
          </a:prstGeom>
        </p:spPr>
        <p:txBody>
          <a:bodyPr wrap="square">
            <a:spAutoFit/>
          </a:bodyPr>
          <a:lstStyle/>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“叠加”模式</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“叠加”模式可以增强图像颜色的对比度，并保留底图层图像的高光和暗调，如图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5-23</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所示。“叠加”模式对中间色调的影响比较明显，但对于高光区域和暗调区域的影响不大。</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7" name="图片 16" descr="5-23"/>
          <p:cNvPicPr/>
          <p:nvPr/>
        </p:nvPicPr>
        <p:blipFill>
          <a:blip r:embed="rId4"/>
          <a:stretch>
            <a:fillRect/>
          </a:stretch>
        </p:blipFill>
        <p:spPr>
          <a:xfrm>
            <a:off x="3211705" y="4364550"/>
            <a:ext cx="4102009" cy="2352335"/>
          </a:xfrm>
          <a:prstGeom prst="rect">
            <a:avLst/>
          </a:prstGeom>
        </p:spPr>
      </p:pic>
      <p:sp>
        <p:nvSpPr>
          <p:cNvPr id="18" name="矩形 17"/>
          <p:cNvSpPr/>
          <p:nvPr/>
        </p:nvSpPr>
        <p:spPr>
          <a:xfrm>
            <a:off x="7677453" y="5321385"/>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5-23</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380445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0096" y="575952"/>
            <a:ext cx="2560943" cy="1069433"/>
            <a:chOff x="-160096" y="575952"/>
            <a:chExt cx="2560943" cy="1069433"/>
          </a:xfrm>
        </p:grpSpPr>
        <p:sp>
          <p:nvSpPr>
            <p:cNvPr id="3" name="等腰三角形 2"/>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818" y="575952"/>
              <a:ext cx="2166088" cy="1069433"/>
              <a:chOff x="84059" y="1595724"/>
              <a:chExt cx="2166088" cy="1651545"/>
            </a:xfrm>
          </p:grpSpPr>
          <p:grpSp>
            <p:nvGrpSpPr>
              <p:cNvPr id="6" name="组合 5"/>
              <p:cNvGrpSpPr/>
              <p:nvPr/>
            </p:nvGrpSpPr>
            <p:grpSpPr>
              <a:xfrm>
                <a:off x="84059" y="1595724"/>
                <a:ext cx="2166088" cy="1651545"/>
                <a:chOff x="112295" y="1306286"/>
                <a:chExt cx="2166088" cy="1651545"/>
              </a:xfrm>
            </p:grpSpPr>
            <p:sp>
              <p:nvSpPr>
                <p:cNvPr id="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7" name="矩形 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5" name="矩形 4"/>
            <p:cNvSpPr/>
            <p:nvPr/>
          </p:nvSpPr>
          <p:spPr>
            <a:xfrm>
              <a:off x="-160096" y="708223"/>
              <a:ext cx="2327480" cy="738664"/>
            </a:xfrm>
            <a:prstGeom prst="rect">
              <a:avLst/>
            </a:prstGeom>
          </p:spPr>
          <p:txBody>
            <a:bodyPr wrap="square">
              <a:spAutoFit/>
            </a:bodyPr>
            <a:lstStyle/>
            <a:p>
              <a:pPr algn="just">
                <a:lnSpc>
                  <a:spcPct val="150000"/>
                </a:lnSpc>
                <a:spcBef>
                  <a:spcPts val="1300"/>
                </a:spcBef>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“复杂”类别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1" name="圆角矩形 6"/>
          <p:cNvSpPr/>
          <p:nvPr>
            <p:custDataLst>
              <p:tags r:id="rId1"/>
            </p:custDataLst>
          </p:nvPr>
        </p:nvSpPr>
        <p:spPr>
          <a:xfrm>
            <a:off x="2707802" y="371468"/>
            <a:ext cx="9218309" cy="186248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0" name="矩形 9"/>
          <p:cNvSpPr/>
          <p:nvPr/>
        </p:nvSpPr>
        <p:spPr>
          <a:xfrm>
            <a:off x="2847026" y="365674"/>
            <a:ext cx="8878521" cy="1938992"/>
          </a:xfrm>
          <a:prstGeom prst="rect">
            <a:avLst/>
          </a:prstGeom>
        </p:spPr>
        <p:txBody>
          <a:bodyPr wrap="square">
            <a:spAutoFit/>
          </a:bodyPr>
          <a:lstStyle/>
          <a:p>
            <a:pPr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cs typeface="宋体" panose="02010600030101010101" pitchFamily="2" charset="-122"/>
              </a:rPr>
              <a:t>“柔光”模式</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“柔光”模式可以使颜色变亮或变暗，这种效果与发散的聚光灯照在图像上的效果很相似，当然具体的效果会由于叠加色的不同而产生较大差异，如图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5-24</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descr="5-24"/>
          <p:cNvPicPr/>
          <p:nvPr/>
        </p:nvPicPr>
        <p:blipFill>
          <a:blip r:embed="rId3"/>
          <a:stretch>
            <a:fillRect/>
          </a:stretch>
        </p:blipFill>
        <p:spPr>
          <a:xfrm>
            <a:off x="2847025" y="2498502"/>
            <a:ext cx="5593085" cy="3591013"/>
          </a:xfrm>
          <a:prstGeom prst="rect">
            <a:avLst/>
          </a:prstGeom>
        </p:spPr>
      </p:pic>
      <p:sp>
        <p:nvSpPr>
          <p:cNvPr id="13" name="矩形 12"/>
          <p:cNvSpPr/>
          <p:nvPr/>
        </p:nvSpPr>
        <p:spPr>
          <a:xfrm>
            <a:off x="8440110" y="3758743"/>
            <a:ext cx="1521013" cy="646331"/>
          </a:xfrm>
          <a:prstGeom prst="rect">
            <a:avLst/>
          </a:prstGeom>
        </p:spPr>
        <p:txBody>
          <a:bodyPr wrap="squar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5-24</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145590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0096" y="575952"/>
            <a:ext cx="2560943" cy="1069433"/>
            <a:chOff x="-160096" y="575952"/>
            <a:chExt cx="2560943" cy="1069433"/>
          </a:xfrm>
        </p:grpSpPr>
        <p:sp>
          <p:nvSpPr>
            <p:cNvPr id="3" name="等腰三角形 2"/>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818" y="575952"/>
              <a:ext cx="2166088" cy="1069433"/>
              <a:chOff x="84059" y="1595724"/>
              <a:chExt cx="2166088" cy="1651545"/>
            </a:xfrm>
          </p:grpSpPr>
          <p:grpSp>
            <p:nvGrpSpPr>
              <p:cNvPr id="6" name="组合 5"/>
              <p:cNvGrpSpPr/>
              <p:nvPr/>
            </p:nvGrpSpPr>
            <p:grpSpPr>
              <a:xfrm>
                <a:off x="84059" y="1595724"/>
                <a:ext cx="2166088" cy="1651545"/>
                <a:chOff x="112295" y="1306286"/>
                <a:chExt cx="2166088" cy="1651545"/>
              </a:xfrm>
            </p:grpSpPr>
            <p:sp>
              <p:nvSpPr>
                <p:cNvPr id="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7" name="矩形 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5" name="矩形 4"/>
            <p:cNvSpPr/>
            <p:nvPr/>
          </p:nvSpPr>
          <p:spPr>
            <a:xfrm>
              <a:off x="-160096" y="708223"/>
              <a:ext cx="2327480" cy="738664"/>
            </a:xfrm>
            <a:prstGeom prst="rect">
              <a:avLst/>
            </a:prstGeom>
          </p:spPr>
          <p:txBody>
            <a:bodyPr wrap="square">
              <a:spAutoFit/>
            </a:bodyPr>
            <a:lstStyle/>
            <a:p>
              <a:pPr algn="just">
                <a:lnSpc>
                  <a:spcPct val="150000"/>
                </a:lnSpc>
                <a:spcBef>
                  <a:spcPts val="1300"/>
                </a:spcBef>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“复杂”类别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0" name="圆角矩形 6"/>
          <p:cNvSpPr/>
          <p:nvPr>
            <p:custDataLst>
              <p:tags r:id="rId1"/>
            </p:custDataLst>
          </p:nvPr>
        </p:nvSpPr>
        <p:spPr>
          <a:xfrm>
            <a:off x="2707802" y="371468"/>
            <a:ext cx="9218309" cy="186248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1" name="矩形 10"/>
          <p:cNvSpPr/>
          <p:nvPr/>
        </p:nvSpPr>
        <p:spPr>
          <a:xfrm>
            <a:off x="2785147" y="464613"/>
            <a:ext cx="8849133" cy="1754326"/>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“强光”模式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使用“强光”模式时，图层中的像素亮度高于</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灰度，图像会变亮，反之会使图像变暗，如图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5-25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descr="5-25"/>
          <p:cNvPicPr/>
          <p:nvPr/>
        </p:nvPicPr>
        <p:blipFill>
          <a:blip r:embed="rId3"/>
          <a:stretch>
            <a:fillRect/>
          </a:stretch>
        </p:blipFill>
        <p:spPr>
          <a:xfrm>
            <a:off x="2999156" y="2572615"/>
            <a:ext cx="5468940" cy="3808730"/>
          </a:xfrm>
          <a:prstGeom prst="rect">
            <a:avLst/>
          </a:prstGeom>
        </p:spPr>
      </p:pic>
      <p:sp>
        <p:nvSpPr>
          <p:cNvPr id="13" name="矩形 12"/>
          <p:cNvSpPr/>
          <p:nvPr/>
        </p:nvSpPr>
        <p:spPr>
          <a:xfrm>
            <a:off x="8468096" y="3796659"/>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5-25</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618647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0096" y="575952"/>
            <a:ext cx="2560943" cy="1069433"/>
            <a:chOff x="-160096" y="575952"/>
            <a:chExt cx="2560943" cy="1069433"/>
          </a:xfrm>
        </p:grpSpPr>
        <p:sp>
          <p:nvSpPr>
            <p:cNvPr id="3" name="等腰三角形 2"/>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818" y="575952"/>
              <a:ext cx="2166088" cy="1069433"/>
              <a:chOff x="84059" y="1595724"/>
              <a:chExt cx="2166088" cy="1651545"/>
            </a:xfrm>
          </p:grpSpPr>
          <p:grpSp>
            <p:nvGrpSpPr>
              <p:cNvPr id="6" name="组合 5"/>
              <p:cNvGrpSpPr/>
              <p:nvPr/>
            </p:nvGrpSpPr>
            <p:grpSpPr>
              <a:xfrm>
                <a:off x="84059" y="1595724"/>
                <a:ext cx="2166088" cy="1651545"/>
                <a:chOff x="112295" y="1306286"/>
                <a:chExt cx="2166088" cy="1651545"/>
              </a:xfrm>
            </p:grpSpPr>
            <p:sp>
              <p:nvSpPr>
                <p:cNvPr id="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7" name="矩形 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5" name="矩形 4"/>
            <p:cNvSpPr/>
            <p:nvPr/>
          </p:nvSpPr>
          <p:spPr>
            <a:xfrm>
              <a:off x="-160096" y="708223"/>
              <a:ext cx="2327480" cy="738664"/>
            </a:xfrm>
            <a:prstGeom prst="rect">
              <a:avLst/>
            </a:prstGeom>
          </p:spPr>
          <p:txBody>
            <a:bodyPr wrap="square">
              <a:spAutoFit/>
            </a:bodyPr>
            <a:lstStyle/>
            <a:p>
              <a:pPr algn="just">
                <a:lnSpc>
                  <a:spcPct val="150000"/>
                </a:lnSpc>
                <a:spcBef>
                  <a:spcPts val="1300"/>
                </a:spcBef>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“复杂”类别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0" name="圆角矩形 6"/>
          <p:cNvSpPr/>
          <p:nvPr>
            <p:custDataLst>
              <p:tags r:id="rId1"/>
            </p:custDataLst>
          </p:nvPr>
        </p:nvSpPr>
        <p:spPr>
          <a:xfrm>
            <a:off x="2707802" y="371468"/>
            <a:ext cx="9218309" cy="186248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1" name="矩形 10"/>
          <p:cNvSpPr/>
          <p:nvPr/>
        </p:nvSpPr>
        <p:spPr>
          <a:xfrm>
            <a:off x="2620933" y="425547"/>
            <a:ext cx="9071713" cy="1754326"/>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“线性光”模式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“线性光”模式可以通过减小或增大亮度来加深或减淡颜色，其具体效果取决于叠加色，如图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5-26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descr="5-26"/>
          <p:cNvPicPr/>
          <p:nvPr/>
        </p:nvPicPr>
        <p:blipFill>
          <a:blip r:embed="rId3"/>
          <a:stretch>
            <a:fillRect/>
          </a:stretch>
        </p:blipFill>
        <p:spPr>
          <a:xfrm>
            <a:off x="2707801" y="2618772"/>
            <a:ext cx="6124914" cy="3704207"/>
          </a:xfrm>
          <a:prstGeom prst="rect">
            <a:avLst/>
          </a:prstGeom>
        </p:spPr>
      </p:pic>
      <p:sp>
        <p:nvSpPr>
          <p:cNvPr id="13" name="矩形 12"/>
          <p:cNvSpPr/>
          <p:nvPr/>
        </p:nvSpPr>
        <p:spPr>
          <a:xfrm>
            <a:off x="6588868" y="4010493"/>
            <a:ext cx="6096000" cy="583108"/>
          </a:xfrm>
          <a:prstGeom prst="rect">
            <a:avLst/>
          </a:prstGeom>
        </p:spPr>
        <p:txBody>
          <a:bodyPr>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smtClean="0">
                <a:latin typeface="Calibri" panose="020F0502020204030204" pitchFamily="34" charset="0"/>
                <a:ea typeface="宋体" panose="02010600030101010101" pitchFamily="2" charset="-122"/>
                <a:cs typeface="宋体" panose="02010600030101010101" pitchFamily="2" charset="-122"/>
              </a:rPr>
              <a:t>5-26</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797371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1964382"/>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0" y="2027707"/>
            <a:ext cx="1415772" cy="461665"/>
          </a:xfrm>
          <a:prstGeom prst="rect">
            <a:avLst/>
          </a:prstGeom>
          <a:noFill/>
        </p:spPr>
        <p:txBody>
          <a:bodyPr wrap="none" rtlCol="0">
            <a:spAutoFit/>
          </a:bodyPr>
          <a:lstStyle/>
          <a:p>
            <a:pPr algn="ctr"/>
            <a:r>
              <a:rPr lang="zh-CN" altLang="en-US" sz="2400" b="1" dirty="0">
                <a:solidFill>
                  <a:schemeClr val="bg1"/>
                </a:solidFill>
              </a:rPr>
              <a:t>学习目标</a:t>
            </a:r>
          </a:p>
        </p:txBody>
      </p:sp>
      <p:sp>
        <p:nvSpPr>
          <p:cNvPr id="6" name="文本框 5"/>
          <p:cNvSpPr txBox="1"/>
          <p:nvPr>
            <p:custDataLst>
              <p:tags r:id="rId2"/>
            </p:custDataLst>
          </p:nvPr>
        </p:nvSpPr>
        <p:spPr>
          <a:xfrm>
            <a:off x="555904" y="85724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本章导读</a:t>
            </a:r>
          </a:p>
        </p:txBody>
      </p:sp>
      <p:sp>
        <p:nvSpPr>
          <p:cNvPr id="55" name="等腰三角形 54"/>
          <p:cNvSpPr/>
          <p:nvPr/>
        </p:nvSpPr>
        <p:spPr>
          <a:xfrm rot="16200000">
            <a:off x="2253008" y="20921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726058" y="497434"/>
            <a:ext cx="9018267" cy="577169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07790" y="673173"/>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60" name="quotation-mark_32371"/>
          <p:cNvSpPr>
            <a:spLocks noChangeAspect="1"/>
          </p:cNvSpPr>
          <p:nvPr>
            <p:custDataLst>
              <p:tags r:id="rId5"/>
            </p:custDataLst>
          </p:nvPr>
        </p:nvSpPr>
        <p:spPr bwMode="auto">
          <a:xfrm rot="10800000">
            <a:off x="11147221" y="5683054"/>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467614" y="807520"/>
            <a:ext cx="8129390" cy="5724644"/>
          </a:xfrm>
          <a:prstGeom prst="rect">
            <a:avLst/>
          </a:prstGeom>
          <a:noFill/>
        </p:spPr>
        <p:txBody>
          <a:bodyPr wrap="square" rtlCol="0">
            <a:spAutoFit/>
          </a:bodyPr>
          <a:lstStyle/>
          <a:p>
            <a:pPr algn="just">
              <a:lnSpc>
                <a:spcPct val="150000"/>
              </a:lnSpc>
            </a:pPr>
            <a:r>
              <a:rPr lang="zh-CN" altLang="en-US" sz="2600" b="1" dirty="0">
                <a:solidFill>
                  <a:srgbClr val="FF0000"/>
                </a:solidFill>
                <a:sym typeface="+mn-ea"/>
              </a:rPr>
              <a:t>知识目标</a:t>
            </a:r>
            <a:r>
              <a:rPr lang="zh-CN" altLang="en-US" sz="2600" dirty="0" smtClean="0">
                <a:solidFill>
                  <a:schemeClr val="bg2">
                    <a:lumMod val="25000"/>
                  </a:schemeClr>
                </a:solidFill>
                <a:sym typeface="+mn-ea"/>
              </a:rPr>
              <a:t>：</a:t>
            </a:r>
            <a:r>
              <a:rPr lang="zh-CN" altLang="zh-CN" sz="2400" dirty="0"/>
              <a:t>了解图层混合模式的种类，并掌握每种不同的混合模式所展示出的效果；了解蒙版的基本概念并掌握其应用方法。</a:t>
            </a:r>
          </a:p>
          <a:p>
            <a:pPr algn="just">
              <a:lnSpc>
                <a:spcPct val="150000"/>
              </a:lnSpc>
            </a:pPr>
            <a:endParaRPr lang="zh-CN" altLang="en-US" sz="2600" dirty="0" smtClean="0">
              <a:solidFill>
                <a:schemeClr val="bg2">
                  <a:lumMod val="25000"/>
                </a:schemeClr>
              </a:solidFill>
              <a:sym typeface="+mn-ea"/>
            </a:endParaRPr>
          </a:p>
          <a:p>
            <a:pPr algn="just">
              <a:lnSpc>
                <a:spcPct val="150000"/>
              </a:lnSpc>
            </a:pPr>
            <a:r>
              <a:rPr lang="zh-CN" altLang="en-US" sz="2600" b="1" dirty="0" smtClean="0">
                <a:solidFill>
                  <a:srgbClr val="FF0000"/>
                </a:solidFill>
                <a:sym typeface="+mn-ea"/>
              </a:rPr>
              <a:t>能</a:t>
            </a:r>
            <a:r>
              <a:rPr lang="zh-CN" altLang="en-US" sz="2600" b="1" dirty="0">
                <a:solidFill>
                  <a:srgbClr val="FF0000"/>
                </a:solidFill>
                <a:sym typeface="+mn-ea"/>
              </a:rPr>
              <a:t>力目标</a:t>
            </a:r>
            <a:r>
              <a:rPr lang="zh-CN" altLang="en-US" sz="2600" dirty="0" smtClean="0">
                <a:solidFill>
                  <a:schemeClr val="bg2">
                    <a:lumMod val="25000"/>
                  </a:schemeClr>
                </a:solidFill>
                <a:sym typeface="+mn-ea"/>
              </a:rPr>
              <a:t>：</a:t>
            </a:r>
            <a:r>
              <a:rPr lang="zh-CN" altLang="zh-CN" sz="2400" dirty="0"/>
              <a:t>能使用图层混合模式改变素材的整体外观，以及应用蒙版进行动画或特效的制作。</a:t>
            </a:r>
          </a:p>
          <a:p>
            <a:pPr algn="just">
              <a:lnSpc>
                <a:spcPct val="150000"/>
              </a:lnSpc>
            </a:pPr>
            <a:endParaRPr lang="zh-CN" altLang="zh-CN" dirty="0"/>
          </a:p>
          <a:p>
            <a:pPr algn="just">
              <a:lnSpc>
                <a:spcPct val="150000"/>
              </a:lnSpc>
            </a:pPr>
            <a:r>
              <a:rPr lang="zh-CN" altLang="en-US" sz="2600" b="1" dirty="0" smtClean="0">
                <a:solidFill>
                  <a:srgbClr val="FF0000"/>
                </a:solidFill>
                <a:sym typeface="+mn-ea"/>
              </a:rPr>
              <a:t>素</a:t>
            </a:r>
            <a:r>
              <a:rPr lang="zh-CN" altLang="en-US" sz="2600" b="1" dirty="0">
                <a:solidFill>
                  <a:srgbClr val="FF0000"/>
                </a:solidFill>
                <a:sym typeface="+mn-ea"/>
              </a:rPr>
              <a:t>养目标</a:t>
            </a:r>
            <a:r>
              <a:rPr lang="zh-CN" altLang="en-US" sz="2600" dirty="0" smtClean="0">
                <a:solidFill>
                  <a:schemeClr val="bg2">
                    <a:lumMod val="25000"/>
                  </a:schemeClr>
                </a:solidFill>
                <a:sym typeface="+mn-ea"/>
              </a:rPr>
              <a:t>：</a:t>
            </a:r>
            <a:r>
              <a:rPr lang="zh-CN" altLang="zh-CN" sz="2400" dirty="0"/>
              <a:t>了解过后可与同学之间互相交流学习，并养成积极向上虚心学习的学习习惯。</a:t>
            </a:r>
          </a:p>
          <a:p>
            <a:pPr algn="just">
              <a:lnSpc>
                <a:spcPct val="150000"/>
              </a:lnSpc>
            </a:pPr>
            <a:endParaRPr lang="zh-CN" altLang="en-US" sz="2600" dirty="0">
              <a:solidFill>
                <a:schemeClr val="bg2">
                  <a:lumMod val="25000"/>
                </a:schemeClr>
              </a:solidFill>
              <a:sym typeface="+mn-ea"/>
            </a:endParaRPr>
          </a:p>
        </p:txBody>
      </p:sp>
    </p:spTree>
    <p:custDataLst>
      <p:tags r:id="rId1"/>
    </p:custDataLst>
    <p:extLst>
      <p:ext uri="{BB962C8B-B14F-4D97-AF65-F5344CB8AC3E}">
        <p14:creationId xmlns:p14="http://schemas.microsoft.com/office/powerpoint/2010/main" val="42232708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0096" y="575952"/>
            <a:ext cx="2560943" cy="1069433"/>
            <a:chOff x="-160096" y="575952"/>
            <a:chExt cx="2560943" cy="1069433"/>
          </a:xfrm>
        </p:grpSpPr>
        <p:sp>
          <p:nvSpPr>
            <p:cNvPr id="3" name="等腰三角形 2"/>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818" y="575952"/>
              <a:ext cx="2166088" cy="1069433"/>
              <a:chOff x="84059" y="1595724"/>
              <a:chExt cx="2166088" cy="1651545"/>
            </a:xfrm>
          </p:grpSpPr>
          <p:grpSp>
            <p:nvGrpSpPr>
              <p:cNvPr id="6" name="组合 5"/>
              <p:cNvGrpSpPr/>
              <p:nvPr/>
            </p:nvGrpSpPr>
            <p:grpSpPr>
              <a:xfrm>
                <a:off x="84059" y="1595724"/>
                <a:ext cx="2166088" cy="1651545"/>
                <a:chOff x="112295" y="1306286"/>
                <a:chExt cx="2166088" cy="1651545"/>
              </a:xfrm>
            </p:grpSpPr>
            <p:sp>
              <p:nvSpPr>
                <p:cNvPr id="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7" name="矩形 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5" name="矩形 4"/>
            <p:cNvSpPr/>
            <p:nvPr/>
          </p:nvSpPr>
          <p:spPr>
            <a:xfrm>
              <a:off x="-160096" y="708223"/>
              <a:ext cx="2327480" cy="738664"/>
            </a:xfrm>
            <a:prstGeom prst="rect">
              <a:avLst/>
            </a:prstGeom>
          </p:spPr>
          <p:txBody>
            <a:bodyPr wrap="square">
              <a:spAutoFit/>
            </a:bodyPr>
            <a:lstStyle/>
            <a:p>
              <a:pPr algn="just">
                <a:lnSpc>
                  <a:spcPct val="150000"/>
                </a:lnSpc>
                <a:spcBef>
                  <a:spcPts val="1300"/>
                </a:spcBef>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“复杂”类别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0" name="圆角矩形 6"/>
          <p:cNvSpPr/>
          <p:nvPr>
            <p:custDataLst>
              <p:tags r:id="rId1"/>
            </p:custDataLst>
          </p:nvPr>
        </p:nvSpPr>
        <p:spPr>
          <a:xfrm>
            <a:off x="2707802" y="371468"/>
            <a:ext cx="9218309" cy="186248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1" name="矩形 10"/>
          <p:cNvSpPr/>
          <p:nvPr/>
        </p:nvSpPr>
        <p:spPr>
          <a:xfrm>
            <a:off x="2931743" y="464613"/>
            <a:ext cx="8585806" cy="1754326"/>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“亮光”模式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“亮光”模式可以通过增大或减小对比度来加深或减炎颜色，其具体效果取决于叠加色，如图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5-27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descr="5-27"/>
          <p:cNvPicPr/>
          <p:nvPr/>
        </p:nvPicPr>
        <p:blipFill>
          <a:blip r:embed="rId3"/>
          <a:stretch>
            <a:fillRect/>
          </a:stretch>
        </p:blipFill>
        <p:spPr>
          <a:xfrm>
            <a:off x="2931742" y="2579444"/>
            <a:ext cx="5458531" cy="3607347"/>
          </a:xfrm>
          <a:prstGeom prst="rect">
            <a:avLst/>
          </a:prstGeom>
        </p:spPr>
      </p:pic>
      <p:sp>
        <p:nvSpPr>
          <p:cNvPr id="13" name="矩形 12"/>
          <p:cNvSpPr/>
          <p:nvPr/>
        </p:nvSpPr>
        <p:spPr>
          <a:xfrm>
            <a:off x="8798836" y="3991210"/>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5-27</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310603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6"/>
          <p:cNvSpPr/>
          <p:nvPr>
            <p:custDataLst>
              <p:tags r:id="rId1"/>
            </p:custDataLst>
          </p:nvPr>
        </p:nvSpPr>
        <p:spPr>
          <a:xfrm>
            <a:off x="2570689" y="2714091"/>
            <a:ext cx="9263298" cy="156832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1" name="圆角矩形 6"/>
          <p:cNvSpPr/>
          <p:nvPr>
            <p:custDataLst>
              <p:tags r:id="rId2"/>
            </p:custDataLst>
          </p:nvPr>
        </p:nvSpPr>
        <p:spPr>
          <a:xfrm>
            <a:off x="2570689" y="318013"/>
            <a:ext cx="9263298" cy="227981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2" name="组合 1"/>
          <p:cNvGrpSpPr/>
          <p:nvPr/>
        </p:nvGrpSpPr>
        <p:grpSpPr>
          <a:xfrm>
            <a:off x="-160096" y="575952"/>
            <a:ext cx="2560943" cy="1069433"/>
            <a:chOff x="-160096" y="575952"/>
            <a:chExt cx="2560943" cy="1069433"/>
          </a:xfrm>
        </p:grpSpPr>
        <p:sp>
          <p:nvSpPr>
            <p:cNvPr id="3" name="等腰三角形 2"/>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818" y="575952"/>
              <a:ext cx="2166088" cy="1069433"/>
              <a:chOff x="84059" y="1595724"/>
              <a:chExt cx="2166088" cy="1651545"/>
            </a:xfrm>
          </p:grpSpPr>
          <p:grpSp>
            <p:nvGrpSpPr>
              <p:cNvPr id="6" name="组合 5"/>
              <p:cNvGrpSpPr/>
              <p:nvPr/>
            </p:nvGrpSpPr>
            <p:grpSpPr>
              <a:xfrm>
                <a:off x="84059" y="1595724"/>
                <a:ext cx="2166088" cy="1651545"/>
                <a:chOff x="112295" y="1306286"/>
                <a:chExt cx="2166088" cy="1651545"/>
              </a:xfrm>
            </p:grpSpPr>
            <p:sp>
              <p:nvSpPr>
                <p:cNvPr id="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7" name="矩形 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5" name="矩形 4"/>
            <p:cNvSpPr/>
            <p:nvPr/>
          </p:nvSpPr>
          <p:spPr>
            <a:xfrm>
              <a:off x="-160096" y="708223"/>
              <a:ext cx="2327480" cy="738664"/>
            </a:xfrm>
            <a:prstGeom prst="rect">
              <a:avLst/>
            </a:prstGeom>
          </p:spPr>
          <p:txBody>
            <a:bodyPr wrap="square">
              <a:spAutoFit/>
            </a:bodyPr>
            <a:lstStyle/>
            <a:p>
              <a:pPr algn="just">
                <a:lnSpc>
                  <a:spcPct val="150000"/>
                </a:lnSpc>
                <a:spcBef>
                  <a:spcPts val="1300"/>
                </a:spcBef>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“差异”类别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0" name="矩形 9"/>
          <p:cNvSpPr/>
          <p:nvPr/>
        </p:nvSpPr>
        <p:spPr>
          <a:xfrm>
            <a:off x="2483821" y="259648"/>
            <a:ext cx="9267192" cy="2245102"/>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“差异”类别主要包括“差值”“经典差值”“排除”“相减”“排除”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种混合模式。这种类型的混合模式都是基于当前图层和底图层的颜色值来产生差异效果的。下面介绍其中</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种常用的混合模式：</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p:nvPr/>
        </p:nvSpPr>
        <p:spPr>
          <a:xfrm>
            <a:off x="2570689" y="2714091"/>
            <a:ext cx="9263298" cy="1477328"/>
          </a:xfrm>
          <a:prstGeom prst="rect">
            <a:avLst/>
          </a:prstGeom>
        </p:spPr>
        <p:txBody>
          <a:bodyPr wrap="square">
            <a:spAutoFit/>
          </a:bodyPr>
          <a:lstStyle/>
          <a:p>
            <a:pPr algn="just">
              <a:lnSpc>
                <a:spcPct val="150000"/>
              </a:lnSpc>
              <a:spcAft>
                <a:spcPts val="0"/>
              </a:spcAft>
            </a:pPr>
            <a:r>
              <a:rPr lang="zh-CN" altLang="zh-CN" sz="2000" b="1" kern="100" dirty="0">
                <a:latin typeface="+mn-ea"/>
                <a:cs typeface="宋体" panose="02010600030101010101" pitchFamily="2" charset="-122"/>
              </a:rPr>
              <a:t>“差值”模式</a:t>
            </a:r>
            <a:endParaRPr lang="zh-CN" altLang="zh-CN" sz="1600" kern="100" dirty="0">
              <a:latin typeface="+mn-ea"/>
              <a:cs typeface="Times New Roman" panose="02020603050405020304" pitchFamily="18" charset="0"/>
            </a:endParaRPr>
          </a:p>
          <a:p>
            <a:pPr indent="304800" algn="just">
              <a:lnSpc>
                <a:spcPct val="150000"/>
              </a:lnSpc>
              <a:spcAft>
                <a:spcPts val="0"/>
              </a:spcAft>
            </a:pPr>
            <a:r>
              <a:rPr lang="zh-CN" altLang="zh-CN" sz="2000" kern="100" dirty="0">
                <a:latin typeface="+mn-ea"/>
                <a:cs typeface="宋体" panose="02010600030101010101" pitchFamily="2" charset="-122"/>
              </a:rPr>
              <a:t>“差值”模式可以从基色中减去叠加色或从叠加色中减去基色，其具体效果取决于哪个颜色的亮度值更高</a:t>
            </a:r>
            <a:r>
              <a:rPr lang="en-US" altLang="zh-CN" sz="2000" kern="100" dirty="0">
                <a:latin typeface="+mn-ea"/>
                <a:cs typeface="宋体" panose="02010600030101010101" pitchFamily="2" charset="-122"/>
              </a:rPr>
              <a:t>,</a:t>
            </a:r>
            <a:r>
              <a:rPr lang="zh-CN" altLang="zh-CN" sz="2000" kern="100" dirty="0">
                <a:latin typeface="+mn-ea"/>
                <a:cs typeface="宋体" panose="02010600030101010101" pitchFamily="2" charset="-122"/>
              </a:rPr>
              <a:t>如图</a:t>
            </a:r>
            <a:r>
              <a:rPr lang="en-US" altLang="zh-CN" sz="2000" kern="100" dirty="0">
                <a:latin typeface="+mn-ea"/>
                <a:cs typeface="宋体" panose="02010600030101010101" pitchFamily="2" charset="-122"/>
              </a:rPr>
              <a:t>5-28</a:t>
            </a:r>
            <a:r>
              <a:rPr lang="zh-CN" altLang="zh-CN" sz="2000" kern="100" dirty="0">
                <a:latin typeface="+mn-ea"/>
                <a:cs typeface="宋体" panose="02010600030101010101" pitchFamily="2" charset="-122"/>
              </a:rPr>
              <a:t>所示。</a:t>
            </a:r>
            <a:endParaRPr lang="zh-CN" altLang="zh-CN" sz="1600" kern="100" dirty="0">
              <a:effectLst/>
              <a:latin typeface="+mn-ea"/>
              <a:cs typeface="Times New Roman" panose="02020603050405020304" pitchFamily="18" charset="0"/>
            </a:endParaRPr>
          </a:p>
        </p:txBody>
      </p:sp>
      <p:pic>
        <p:nvPicPr>
          <p:cNvPr id="14" name="图片 13" descr="5-28"/>
          <p:cNvPicPr/>
          <p:nvPr/>
        </p:nvPicPr>
        <p:blipFill>
          <a:blip r:embed="rId4"/>
          <a:stretch>
            <a:fillRect/>
          </a:stretch>
        </p:blipFill>
        <p:spPr>
          <a:xfrm>
            <a:off x="2601488" y="4363988"/>
            <a:ext cx="4438109" cy="2441845"/>
          </a:xfrm>
          <a:prstGeom prst="rect">
            <a:avLst/>
          </a:prstGeom>
        </p:spPr>
      </p:pic>
      <p:sp>
        <p:nvSpPr>
          <p:cNvPr id="15" name="矩形 14"/>
          <p:cNvSpPr/>
          <p:nvPr/>
        </p:nvSpPr>
        <p:spPr>
          <a:xfrm>
            <a:off x="7094136" y="5391376"/>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5-28</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245325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570689" y="318013"/>
            <a:ext cx="9263298" cy="168588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3" name="组合 2"/>
          <p:cNvGrpSpPr/>
          <p:nvPr/>
        </p:nvGrpSpPr>
        <p:grpSpPr>
          <a:xfrm>
            <a:off x="-160096" y="575952"/>
            <a:ext cx="2560943" cy="1069433"/>
            <a:chOff x="-160096" y="575952"/>
            <a:chExt cx="2560943" cy="1069433"/>
          </a:xfrm>
        </p:grpSpPr>
        <p:sp>
          <p:nvSpPr>
            <p:cNvPr id="4" name="等腰三角形 3"/>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0818" y="575952"/>
              <a:ext cx="2166088" cy="1069433"/>
              <a:chOff x="84059" y="1595724"/>
              <a:chExt cx="2166088" cy="1651545"/>
            </a:xfrm>
          </p:grpSpPr>
          <p:grpSp>
            <p:nvGrpSpPr>
              <p:cNvPr id="7" name="组合 6"/>
              <p:cNvGrpSpPr/>
              <p:nvPr/>
            </p:nvGrpSpPr>
            <p:grpSpPr>
              <a:xfrm>
                <a:off x="84059" y="1595724"/>
                <a:ext cx="2166088" cy="1651545"/>
                <a:chOff x="112295" y="1306286"/>
                <a:chExt cx="2166088" cy="1651545"/>
              </a:xfrm>
            </p:grpSpPr>
            <p:sp>
              <p:nvSpPr>
                <p:cNvPr id="9"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8" name="矩形 7"/>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6" name="矩形 5"/>
            <p:cNvSpPr/>
            <p:nvPr/>
          </p:nvSpPr>
          <p:spPr>
            <a:xfrm>
              <a:off x="-160096" y="708223"/>
              <a:ext cx="2327480" cy="738664"/>
            </a:xfrm>
            <a:prstGeom prst="rect">
              <a:avLst/>
            </a:prstGeom>
          </p:spPr>
          <p:txBody>
            <a:bodyPr wrap="square">
              <a:spAutoFit/>
            </a:bodyPr>
            <a:lstStyle/>
            <a:p>
              <a:pPr algn="just">
                <a:lnSpc>
                  <a:spcPct val="150000"/>
                </a:lnSpc>
                <a:spcBef>
                  <a:spcPts val="1300"/>
                </a:spcBef>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“差异”类别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3" name="矩形 12"/>
          <p:cNvSpPr/>
          <p:nvPr/>
        </p:nvSpPr>
        <p:spPr>
          <a:xfrm>
            <a:off x="2657556" y="305484"/>
            <a:ext cx="8996180" cy="1754326"/>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“经典差值”模式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“经典差值”模式可以从基色中减去叠加色或从叠加色中减去基色</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其效果要优于“差值”模式。</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圆角矩形 6"/>
          <p:cNvSpPr/>
          <p:nvPr>
            <p:custDataLst>
              <p:tags r:id="rId2"/>
            </p:custDataLst>
          </p:nvPr>
        </p:nvSpPr>
        <p:spPr>
          <a:xfrm>
            <a:off x="2646889" y="2291109"/>
            <a:ext cx="9263298" cy="168588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5" name="矩形 14"/>
          <p:cNvSpPr/>
          <p:nvPr/>
        </p:nvSpPr>
        <p:spPr>
          <a:xfrm>
            <a:off x="2570689" y="2322134"/>
            <a:ext cx="8996180" cy="1569660"/>
          </a:xfrm>
          <a:prstGeom prst="rect">
            <a:avLst/>
          </a:prstGeom>
        </p:spPr>
        <p:txBody>
          <a:bodyPr wrap="square">
            <a:spAutoFit/>
          </a:bodyPr>
          <a:lstStyle/>
          <a:p>
            <a:r>
              <a:rPr lang="zh-CN" altLang="zh-CN" sz="2400" b="1" dirty="0"/>
              <a:t>“排除”模</a:t>
            </a:r>
            <a:r>
              <a:rPr lang="zh-CN" altLang="zh-CN" sz="2400" b="1" dirty="0" smtClean="0"/>
              <a:t>式</a:t>
            </a:r>
            <a:endParaRPr lang="en-US" altLang="zh-CN" sz="2400" b="1" dirty="0" smtClean="0"/>
          </a:p>
          <a:p>
            <a:endParaRPr lang="zh-CN" altLang="zh-CN" sz="2400" dirty="0"/>
          </a:p>
          <a:p>
            <a:r>
              <a:rPr lang="zh-CN" altLang="zh-CN" sz="2400" dirty="0"/>
              <a:t>“排除”模式与“差值”模式相似</a:t>
            </a:r>
            <a:r>
              <a:rPr lang="en-US" altLang="zh-CN" sz="2400" dirty="0"/>
              <a:t>,</a:t>
            </a:r>
            <a:r>
              <a:rPr lang="zh-CN" altLang="zh-CN" sz="2400" dirty="0"/>
              <a:t>但是该模式可以产生对比度更低的叠加效果，如图</a:t>
            </a:r>
            <a:r>
              <a:rPr lang="en-US" altLang="zh-CN" sz="2400" dirty="0"/>
              <a:t>5-29</a:t>
            </a:r>
            <a:r>
              <a:rPr lang="zh-CN" altLang="zh-CN" sz="2400" dirty="0"/>
              <a:t>所示</a:t>
            </a:r>
            <a:r>
              <a:rPr lang="zh-CN" altLang="zh-CN" sz="2400" dirty="0" smtClean="0"/>
              <a:t>。</a:t>
            </a:r>
            <a:endParaRPr lang="zh-CN" altLang="zh-CN" sz="2400" dirty="0"/>
          </a:p>
        </p:txBody>
      </p:sp>
      <p:pic>
        <p:nvPicPr>
          <p:cNvPr id="16" name="图片 15" descr="5-29"/>
          <p:cNvPicPr/>
          <p:nvPr/>
        </p:nvPicPr>
        <p:blipFill>
          <a:blip r:embed="rId4"/>
          <a:stretch>
            <a:fillRect/>
          </a:stretch>
        </p:blipFill>
        <p:spPr>
          <a:xfrm>
            <a:off x="2599191" y="4144204"/>
            <a:ext cx="4167714" cy="2587334"/>
          </a:xfrm>
          <a:prstGeom prst="rect">
            <a:avLst/>
          </a:prstGeom>
        </p:spPr>
      </p:pic>
    </p:spTree>
    <p:extLst>
      <p:ext uri="{BB962C8B-B14F-4D97-AF65-F5344CB8AC3E}">
        <p14:creationId xmlns:p14="http://schemas.microsoft.com/office/powerpoint/2010/main" val="41319044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6"/>
          <p:cNvSpPr/>
          <p:nvPr>
            <p:custDataLst>
              <p:tags r:id="rId1"/>
            </p:custDataLst>
          </p:nvPr>
        </p:nvSpPr>
        <p:spPr>
          <a:xfrm>
            <a:off x="2668597" y="142144"/>
            <a:ext cx="9263298" cy="168588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2" name="组合 1"/>
          <p:cNvGrpSpPr/>
          <p:nvPr/>
        </p:nvGrpSpPr>
        <p:grpSpPr>
          <a:xfrm>
            <a:off x="10818" y="575952"/>
            <a:ext cx="2681855" cy="1069433"/>
            <a:chOff x="10818" y="575952"/>
            <a:chExt cx="2681855" cy="1069433"/>
          </a:xfrm>
        </p:grpSpPr>
        <p:sp>
          <p:nvSpPr>
            <p:cNvPr id="3" name="等腰三角形 2"/>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818" y="575952"/>
              <a:ext cx="2166088" cy="1069433"/>
              <a:chOff x="84059" y="1595724"/>
              <a:chExt cx="2166088" cy="1651545"/>
            </a:xfrm>
          </p:grpSpPr>
          <p:grpSp>
            <p:nvGrpSpPr>
              <p:cNvPr id="6" name="组合 5"/>
              <p:cNvGrpSpPr/>
              <p:nvPr/>
            </p:nvGrpSpPr>
            <p:grpSpPr>
              <a:xfrm>
                <a:off x="84059" y="1595724"/>
                <a:ext cx="2166088" cy="1651545"/>
                <a:chOff x="112295" y="1306286"/>
                <a:chExt cx="2166088" cy="1651545"/>
              </a:xfrm>
            </p:grpSpPr>
            <p:sp>
              <p:nvSpPr>
                <p:cNvPr id="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7" name="矩形 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5" name="矩形 4"/>
            <p:cNvSpPr/>
            <p:nvPr/>
          </p:nvSpPr>
          <p:spPr>
            <a:xfrm>
              <a:off x="365193" y="708223"/>
              <a:ext cx="2327480" cy="738664"/>
            </a:xfrm>
            <a:prstGeom prst="rect">
              <a:avLst/>
            </a:prstGeom>
          </p:spPr>
          <p:txBody>
            <a:bodyPr wrap="square">
              <a:spAutoFit/>
            </a:bodyPr>
            <a:lstStyle/>
            <a:p>
              <a:pPr algn="just">
                <a:lnSpc>
                  <a:spcPct val="150000"/>
                </a:lnSpc>
                <a:spcBef>
                  <a:spcPts val="1300"/>
                </a:spcBef>
                <a:spcAft>
                  <a:spcPts val="0"/>
                </a:spcAft>
              </a:pPr>
              <a:r>
                <a:rPr lang="en-US" altLang="zh-CN"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HSL</a:t>
              </a: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0" name="矩形 9"/>
          <p:cNvSpPr/>
          <p:nvPr/>
        </p:nvSpPr>
        <p:spPr>
          <a:xfrm>
            <a:off x="2775647" y="44867"/>
            <a:ext cx="9208830" cy="1754326"/>
          </a:xfrm>
          <a:prstGeom prst="rect">
            <a:avLst/>
          </a:prstGeom>
        </p:spPr>
        <p:txBody>
          <a:bodyPr wrap="square">
            <a:spAutoFit/>
          </a:bodyPr>
          <a:lstStyle/>
          <a:p>
            <a:pPr indent="30607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HSL</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色相、饱和度、亮度</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类别主要包括“色相”“饱和度”“颜色”“发光度”</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种混合模式。这种类型的混合模式会改变底图层颜色的一个或多个色相、饱和度和明度值。</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4" name="组合 13"/>
          <p:cNvGrpSpPr/>
          <p:nvPr/>
        </p:nvGrpSpPr>
        <p:grpSpPr>
          <a:xfrm>
            <a:off x="2490283" y="4271312"/>
            <a:ext cx="9435829" cy="2449582"/>
            <a:chOff x="2490283" y="2958992"/>
            <a:chExt cx="9435829" cy="2449582"/>
          </a:xfrm>
        </p:grpSpPr>
        <p:sp>
          <p:nvSpPr>
            <p:cNvPr id="12" name="圆角矩形 6"/>
            <p:cNvSpPr/>
            <p:nvPr>
              <p:custDataLst>
                <p:tags r:id="rId2"/>
              </p:custDataLst>
            </p:nvPr>
          </p:nvSpPr>
          <p:spPr>
            <a:xfrm>
              <a:off x="2590777" y="2958992"/>
              <a:ext cx="9263298" cy="244958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3" name="矩形 12"/>
            <p:cNvSpPr/>
            <p:nvPr/>
          </p:nvSpPr>
          <p:spPr>
            <a:xfrm>
              <a:off x="2490283" y="3075033"/>
              <a:ext cx="9435829" cy="2308324"/>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“色相”模式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“色相”模式可以将当前图层的色相应用到底图层图像的亮度和饱和度中，可以改变底图层图像的色相，但不会影响其亮度和饱和度。对于黑色、白色和灰色区域，该模式不起作用，如图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5-30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5" name="图片 14" descr="5-30"/>
          <p:cNvPicPr/>
          <p:nvPr/>
        </p:nvPicPr>
        <p:blipFill>
          <a:blip r:embed="rId4"/>
          <a:stretch>
            <a:fillRect/>
          </a:stretch>
        </p:blipFill>
        <p:spPr>
          <a:xfrm>
            <a:off x="2649143" y="2052238"/>
            <a:ext cx="3985122" cy="2051817"/>
          </a:xfrm>
          <a:prstGeom prst="rect">
            <a:avLst/>
          </a:prstGeom>
        </p:spPr>
      </p:pic>
      <p:sp>
        <p:nvSpPr>
          <p:cNvPr id="16" name="矩形 15"/>
          <p:cNvSpPr/>
          <p:nvPr/>
        </p:nvSpPr>
        <p:spPr>
          <a:xfrm>
            <a:off x="6739815" y="2801423"/>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5-30</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81545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570689" y="318013"/>
            <a:ext cx="9263298" cy="250300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11" name="组合 10"/>
          <p:cNvGrpSpPr/>
          <p:nvPr/>
        </p:nvGrpSpPr>
        <p:grpSpPr>
          <a:xfrm>
            <a:off x="10818" y="575952"/>
            <a:ext cx="2681855" cy="1069433"/>
            <a:chOff x="10818" y="575952"/>
            <a:chExt cx="2681855" cy="1069433"/>
          </a:xfrm>
        </p:grpSpPr>
        <p:sp>
          <p:nvSpPr>
            <p:cNvPr id="12" name="等腰三角形 11"/>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0818" y="575952"/>
              <a:ext cx="2166088" cy="1069433"/>
              <a:chOff x="84059" y="1595724"/>
              <a:chExt cx="2166088" cy="1651545"/>
            </a:xfrm>
          </p:grpSpPr>
          <p:grpSp>
            <p:nvGrpSpPr>
              <p:cNvPr id="15" name="组合 14"/>
              <p:cNvGrpSpPr/>
              <p:nvPr/>
            </p:nvGrpSpPr>
            <p:grpSpPr>
              <a:xfrm>
                <a:off x="84059" y="1595724"/>
                <a:ext cx="2166088" cy="1651545"/>
                <a:chOff x="112295" y="1306286"/>
                <a:chExt cx="2166088" cy="1651545"/>
              </a:xfrm>
            </p:grpSpPr>
            <p:sp>
              <p:nvSpPr>
                <p:cNvPr id="17"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16" name="矩形 15"/>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14" name="矩形 13"/>
            <p:cNvSpPr/>
            <p:nvPr/>
          </p:nvSpPr>
          <p:spPr>
            <a:xfrm>
              <a:off x="365193" y="708223"/>
              <a:ext cx="2327480" cy="738664"/>
            </a:xfrm>
            <a:prstGeom prst="rect">
              <a:avLst/>
            </a:prstGeom>
          </p:spPr>
          <p:txBody>
            <a:bodyPr wrap="square">
              <a:spAutoFit/>
            </a:bodyPr>
            <a:lstStyle/>
            <a:p>
              <a:pPr algn="just">
                <a:lnSpc>
                  <a:spcPct val="150000"/>
                </a:lnSpc>
                <a:spcBef>
                  <a:spcPts val="1300"/>
                </a:spcBef>
                <a:spcAft>
                  <a:spcPts val="0"/>
                </a:spcAft>
              </a:pPr>
              <a:r>
                <a:rPr lang="en-US" altLang="zh-CN"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HSL</a:t>
              </a: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矩形 18"/>
          <p:cNvSpPr/>
          <p:nvPr/>
        </p:nvSpPr>
        <p:spPr>
          <a:xfrm>
            <a:off x="2703203" y="352723"/>
            <a:ext cx="8989443" cy="2308324"/>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“饱和度”模式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“饱和度”模式可以将当前图层的饱和度应用到底图层图像的亮度和色相中，可以改变底图层图像的饱和度，但不会影响其亮度和色相，如图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5-31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0" name="图片 19" descr="5-31"/>
          <p:cNvPicPr/>
          <p:nvPr/>
        </p:nvPicPr>
        <p:blipFill>
          <a:blip r:embed="rId3"/>
          <a:stretch>
            <a:fillRect/>
          </a:stretch>
        </p:blipFill>
        <p:spPr>
          <a:xfrm>
            <a:off x="2703203" y="3097168"/>
            <a:ext cx="4806550" cy="3343410"/>
          </a:xfrm>
          <a:prstGeom prst="rect">
            <a:avLst/>
          </a:prstGeom>
        </p:spPr>
      </p:pic>
      <p:sp>
        <p:nvSpPr>
          <p:cNvPr id="21" name="矩形 20"/>
          <p:cNvSpPr/>
          <p:nvPr/>
        </p:nvSpPr>
        <p:spPr>
          <a:xfrm>
            <a:off x="8131925" y="4185765"/>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5-31</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297719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570689" y="318013"/>
            <a:ext cx="9263298" cy="211390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3" name="组合 2"/>
          <p:cNvGrpSpPr/>
          <p:nvPr/>
        </p:nvGrpSpPr>
        <p:grpSpPr>
          <a:xfrm>
            <a:off x="10818" y="575952"/>
            <a:ext cx="2681855" cy="1069433"/>
            <a:chOff x="10818" y="575952"/>
            <a:chExt cx="2681855" cy="1069433"/>
          </a:xfrm>
        </p:grpSpPr>
        <p:sp>
          <p:nvSpPr>
            <p:cNvPr id="4" name="等腰三角形 3"/>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0818" y="575952"/>
              <a:ext cx="2166088" cy="1069433"/>
              <a:chOff x="84059" y="1595724"/>
              <a:chExt cx="2166088" cy="1651545"/>
            </a:xfrm>
          </p:grpSpPr>
          <p:grpSp>
            <p:nvGrpSpPr>
              <p:cNvPr id="7" name="组合 6"/>
              <p:cNvGrpSpPr/>
              <p:nvPr/>
            </p:nvGrpSpPr>
            <p:grpSpPr>
              <a:xfrm>
                <a:off x="84059" y="1595724"/>
                <a:ext cx="2166088" cy="1651545"/>
                <a:chOff x="112295" y="1306286"/>
                <a:chExt cx="2166088" cy="1651545"/>
              </a:xfrm>
            </p:grpSpPr>
            <p:sp>
              <p:nvSpPr>
                <p:cNvPr id="9"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8" name="矩形 7"/>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6" name="矩形 5"/>
            <p:cNvSpPr/>
            <p:nvPr/>
          </p:nvSpPr>
          <p:spPr>
            <a:xfrm>
              <a:off x="365193" y="708223"/>
              <a:ext cx="2327480" cy="738664"/>
            </a:xfrm>
            <a:prstGeom prst="rect">
              <a:avLst/>
            </a:prstGeom>
          </p:spPr>
          <p:txBody>
            <a:bodyPr wrap="square">
              <a:spAutoFit/>
            </a:bodyPr>
            <a:lstStyle/>
            <a:p>
              <a:pPr algn="just">
                <a:lnSpc>
                  <a:spcPct val="150000"/>
                </a:lnSpc>
                <a:spcBef>
                  <a:spcPts val="1300"/>
                </a:spcBef>
                <a:spcAft>
                  <a:spcPts val="0"/>
                </a:spcAft>
              </a:pPr>
              <a:r>
                <a:rPr lang="en-US" altLang="zh-CN"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HSL</a:t>
              </a: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1" name="矩形 10"/>
          <p:cNvSpPr/>
          <p:nvPr/>
        </p:nvSpPr>
        <p:spPr>
          <a:xfrm>
            <a:off x="2570688" y="422216"/>
            <a:ext cx="9083048" cy="1754326"/>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“颜色”模式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“颜色”模式可以将当前图层的色相与饱和度应用到底图层图像中，且保持底图层图像的亮度不变</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5-32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descr="5-32"/>
          <p:cNvPicPr/>
          <p:nvPr/>
        </p:nvPicPr>
        <p:blipFill>
          <a:blip r:embed="rId3"/>
          <a:stretch>
            <a:fillRect/>
          </a:stretch>
        </p:blipFill>
        <p:spPr>
          <a:xfrm>
            <a:off x="2800221" y="2789037"/>
            <a:ext cx="5393018" cy="3358844"/>
          </a:xfrm>
          <a:prstGeom prst="rect">
            <a:avLst/>
          </a:prstGeom>
        </p:spPr>
      </p:pic>
      <p:sp>
        <p:nvSpPr>
          <p:cNvPr id="13" name="矩形 12"/>
          <p:cNvSpPr/>
          <p:nvPr/>
        </p:nvSpPr>
        <p:spPr>
          <a:xfrm>
            <a:off x="8193239" y="3824256"/>
            <a:ext cx="902811" cy="664862"/>
          </a:xfrm>
          <a:prstGeom prst="rect">
            <a:avLst/>
          </a:prstGeom>
        </p:spPr>
        <p:txBody>
          <a:bodyPr wrap="none">
            <a:spAutoFit/>
          </a:bodyPr>
          <a:lstStyle/>
          <a:p>
            <a:pPr algn="ctr">
              <a:lnSpc>
                <a:spcPct val="150000"/>
              </a:lnSpc>
              <a:spcAft>
                <a:spcPts val="0"/>
              </a:spcAft>
            </a:pPr>
            <a:r>
              <a:rPr lang="en-US" altLang="zh-CN" sz="2800" kern="100" dirty="0">
                <a:latin typeface="宋体" panose="02010600030101010101" pitchFamily="2" charset="-122"/>
                <a:ea typeface="宋体" panose="02010600030101010101" pitchFamily="2" charset="-122"/>
                <a:cs typeface="宋体" panose="02010600030101010101" pitchFamily="2" charset="-122"/>
              </a:rPr>
              <a:t>5-32</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331222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692673" y="437935"/>
            <a:ext cx="9263298" cy="221607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3" name="组合 2"/>
          <p:cNvGrpSpPr/>
          <p:nvPr/>
        </p:nvGrpSpPr>
        <p:grpSpPr>
          <a:xfrm>
            <a:off x="10818" y="575952"/>
            <a:ext cx="2681855" cy="1069433"/>
            <a:chOff x="10818" y="575952"/>
            <a:chExt cx="2681855" cy="1069433"/>
          </a:xfrm>
        </p:grpSpPr>
        <p:sp>
          <p:nvSpPr>
            <p:cNvPr id="4" name="等腰三角形 3"/>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0818" y="575952"/>
              <a:ext cx="2166088" cy="1069433"/>
              <a:chOff x="84059" y="1595724"/>
              <a:chExt cx="2166088" cy="1651545"/>
            </a:xfrm>
          </p:grpSpPr>
          <p:grpSp>
            <p:nvGrpSpPr>
              <p:cNvPr id="7" name="组合 6"/>
              <p:cNvGrpSpPr/>
              <p:nvPr/>
            </p:nvGrpSpPr>
            <p:grpSpPr>
              <a:xfrm>
                <a:off x="84059" y="1595724"/>
                <a:ext cx="2166088" cy="1651545"/>
                <a:chOff x="112295" y="1306286"/>
                <a:chExt cx="2166088" cy="1651545"/>
              </a:xfrm>
            </p:grpSpPr>
            <p:sp>
              <p:nvSpPr>
                <p:cNvPr id="9"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8" name="矩形 7"/>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6" name="矩形 5"/>
            <p:cNvSpPr/>
            <p:nvPr/>
          </p:nvSpPr>
          <p:spPr>
            <a:xfrm>
              <a:off x="365193" y="708223"/>
              <a:ext cx="2327480" cy="738664"/>
            </a:xfrm>
            <a:prstGeom prst="rect">
              <a:avLst/>
            </a:prstGeom>
          </p:spPr>
          <p:txBody>
            <a:bodyPr wrap="square">
              <a:spAutoFit/>
            </a:bodyPr>
            <a:lstStyle/>
            <a:p>
              <a:pPr algn="just">
                <a:lnSpc>
                  <a:spcPct val="150000"/>
                </a:lnSpc>
                <a:spcBef>
                  <a:spcPts val="1300"/>
                </a:spcBef>
                <a:spcAft>
                  <a:spcPts val="0"/>
                </a:spcAft>
              </a:pPr>
              <a:r>
                <a:rPr lang="en-US" altLang="zh-CN"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HSL</a:t>
              </a: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1" name="矩形 10"/>
          <p:cNvSpPr/>
          <p:nvPr/>
        </p:nvSpPr>
        <p:spPr>
          <a:xfrm>
            <a:off x="2903541" y="345681"/>
            <a:ext cx="8769651" cy="2308324"/>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发光度”模式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“发光度”模式可以将当前图层的亮度应用到底图层图像的颜色中，可以改变底图层图像的亮度</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但不会对其色相与饱和度产生影响</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5-33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descr="5-33"/>
          <p:cNvPicPr/>
          <p:nvPr/>
        </p:nvPicPr>
        <p:blipFill>
          <a:blip r:embed="rId3"/>
          <a:stretch>
            <a:fillRect/>
          </a:stretch>
        </p:blipFill>
        <p:spPr>
          <a:xfrm>
            <a:off x="2692673" y="2924293"/>
            <a:ext cx="5381284" cy="3379230"/>
          </a:xfrm>
          <a:prstGeom prst="rect">
            <a:avLst/>
          </a:prstGeom>
        </p:spPr>
      </p:pic>
      <p:sp>
        <p:nvSpPr>
          <p:cNvPr id="13" name="矩形 12"/>
          <p:cNvSpPr/>
          <p:nvPr/>
        </p:nvSpPr>
        <p:spPr>
          <a:xfrm>
            <a:off x="6725056" y="4152243"/>
            <a:ext cx="4014281" cy="1200329"/>
          </a:xfrm>
          <a:prstGeom prst="rect">
            <a:avLst/>
          </a:prstGeom>
        </p:spPr>
        <p:txBody>
          <a:bodyPr wrap="squar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5-33</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Aft>
                <a:spcPts val="0"/>
              </a:spcAft>
            </a:pPr>
            <a:r>
              <a:rPr lang="en-US" altLang="zh-CN" sz="2400" b="1" kern="100" dirty="0">
                <a:latin typeface="宋体" panose="02010600030101010101" pitchFamily="2" charset="-122"/>
                <a:ea typeface="宋体" panose="02010600030101010101" pitchFamily="2" charset="-122"/>
                <a:cs typeface="宋体" panose="02010600030101010101" pitchFamily="2" charset="-122"/>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80405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6"/>
          <p:cNvSpPr/>
          <p:nvPr>
            <p:custDataLst>
              <p:tags r:id="rId1"/>
            </p:custDataLst>
          </p:nvPr>
        </p:nvSpPr>
        <p:spPr>
          <a:xfrm>
            <a:off x="2532253" y="2467261"/>
            <a:ext cx="9499327" cy="165671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1" name="圆角矩形 6"/>
          <p:cNvSpPr/>
          <p:nvPr>
            <p:custDataLst>
              <p:tags r:id="rId2"/>
            </p:custDataLst>
          </p:nvPr>
        </p:nvSpPr>
        <p:spPr>
          <a:xfrm>
            <a:off x="2580378" y="437935"/>
            <a:ext cx="9499327" cy="187212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2" name="组合 1"/>
          <p:cNvGrpSpPr/>
          <p:nvPr/>
        </p:nvGrpSpPr>
        <p:grpSpPr>
          <a:xfrm>
            <a:off x="-116067" y="575952"/>
            <a:ext cx="2516914" cy="1069433"/>
            <a:chOff x="-116067" y="575952"/>
            <a:chExt cx="2516914" cy="1069433"/>
          </a:xfrm>
        </p:grpSpPr>
        <p:sp>
          <p:nvSpPr>
            <p:cNvPr id="3" name="等腰三角形 2"/>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818" y="575952"/>
              <a:ext cx="2166088" cy="1069433"/>
              <a:chOff x="84059" y="1595724"/>
              <a:chExt cx="2166088" cy="1651545"/>
            </a:xfrm>
          </p:grpSpPr>
          <p:grpSp>
            <p:nvGrpSpPr>
              <p:cNvPr id="6" name="组合 5"/>
              <p:cNvGrpSpPr/>
              <p:nvPr/>
            </p:nvGrpSpPr>
            <p:grpSpPr>
              <a:xfrm>
                <a:off x="84059" y="1595724"/>
                <a:ext cx="2166088" cy="1651545"/>
                <a:chOff x="112295" y="1306286"/>
                <a:chExt cx="2166088" cy="1651545"/>
              </a:xfrm>
            </p:grpSpPr>
            <p:sp>
              <p:nvSpPr>
                <p:cNvPr id="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7" name="矩形 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5" name="矩形 4"/>
            <p:cNvSpPr/>
            <p:nvPr/>
          </p:nvSpPr>
          <p:spPr>
            <a:xfrm>
              <a:off x="-116067" y="708223"/>
              <a:ext cx="2327480" cy="738664"/>
            </a:xfrm>
            <a:prstGeom prst="rect">
              <a:avLst/>
            </a:prstGeom>
          </p:spPr>
          <p:txBody>
            <a:bodyPr wrap="square">
              <a:spAutoFit/>
            </a:bodyPr>
            <a:lstStyle/>
            <a:p>
              <a:pPr algn="just">
                <a:lnSpc>
                  <a:spcPct val="150000"/>
                </a:lnSpc>
                <a:spcBef>
                  <a:spcPts val="1300"/>
                </a:spcBef>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“遮罩”类别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0" name="矩形 9"/>
          <p:cNvSpPr/>
          <p:nvPr/>
        </p:nvSpPr>
        <p:spPr>
          <a:xfrm>
            <a:off x="2582779" y="408141"/>
            <a:ext cx="9448801" cy="1754326"/>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“遮罩”类别主要包括“模板</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Alpha</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”“模板亮度”“轮廓</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Alpha</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”“轮廓亮度”</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种混合模式，这种类型的混合模式可以将当前图层转化为底图层的一个遮罩。</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p:nvPr/>
        </p:nvSpPr>
        <p:spPr>
          <a:xfrm>
            <a:off x="2580378" y="2339857"/>
            <a:ext cx="9258696" cy="1754326"/>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“模板</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Alpha</a:t>
            </a: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”模式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“模板</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Alpha</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”模式可以穿过蒙版图层的</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Alpha</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通道来显示多个图层，如图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5-34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descr="5-34"/>
          <p:cNvPicPr/>
          <p:nvPr/>
        </p:nvPicPr>
        <p:blipFill>
          <a:blip r:embed="rId4"/>
          <a:stretch>
            <a:fillRect/>
          </a:stretch>
        </p:blipFill>
        <p:spPr>
          <a:xfrm>
            <a:off x="3173263" y="4220793"/>
            <a:ext cx="4286316" cy="2576825"/>
          </a:xfrm>
          <a:prstGeom prst="rect">
            <a:avLst/>
          </a:prstGeom>
        </p:spPr>
      </p:pic>
      <p:sp>
        <p:nvSpPr>
          <p:cNvPr id="15" name="矩形 14"/>
          <p:cNvSpPr/>
          <p:nvPr/>
        </p:nvSpPr>
        <p:spPr>
          <a:xfrm>
            <a:off x="7669070" y="5132222"/>
            <a:ext cx="800219" cy="583108"/>
          </a:xfrm>
          <a:prstGeom prst="rect">
            <a:avLst/>
          </a:prstGeom>
        </p:spPr>
        <p:txBody>
          <a:bodyPr wrap="none">
            <a:spAutoFit/>
          </a:bodyPr>
          <a:lstStyle/>
          <a:p>
            <a:pPr algn="ctr">
              <a:lnSpc>
                <a:spcPct val="150000"/>
              </a:lnSpc>
              <a:spcAft>
                <a:spcPts val="0"/>
              </a:spcAft>
            </a:pPr>
            <a:r>
              <a:rPr lang="en-US" altLang="zh-CN" sz="2400" kern="100" dirty="0">
                <a:latin typeface="宋体" panose="02010600030101010101" pitchFamily="2" charset="-122"/>
                <a:ea typeface="宋体" panose="02010600030101010101" pitchFamily="2" charset="-122"/>
                <a:cs typeface="宋体" panose="02010600030101010101" pitchFamily="2" charset="-122"/>
              </a:rPr>
              <a:t>5-34</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043068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580378" y="437935"/>
            <a:ext cx="9499327" cy="187212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3" name="组合 2"/>
          <p:cNvGrpSpPr/>
          <p:nvPr/>
        </p:nvGrpSpPr>
        <p:grpSpPr>
          <a:xfrm>
            <a:off x="-116067" y="575952"/>
            <a:ext cx="2516914" cy="1069433"/>
            <a:chOff x="-116067" y="575952"/>
            <a:chExt cx="2516914" cy="1069433"/>
          </a:xfrm>
        </p:grpSpPr>
        <p:sp>
          <p:nvSpPr>
            <p:cNvPr id="4" name="等腰三角形 3"/>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0818" y="575952"/>
              <a:ext cx="2166088" cy="1069433"/>
              <a:chOff x="84059" y="1595724"/>
              <a:chExt cx="2166088" cy="1651545"/>
            </a:xfrm>
          </p:grpSpPr>
          <p:grpSp>
            <p:nvGrpSpPr>
              <p:cNvPr id="7" name="组合 6"/>
              <p:cNvGrpSpPr/>
              <p:nvPr/>
            </p:nvGrpSpPr>
            <p:grpSpPr>
              <a:xfrm>
                <a:off x="84059" y="1595724"/>
                <a:ext cx="2166088" cy="1651545"/>
                <a:chOff x="112295" y="1306286"/>
                <a:chExt cx="2166088" cy="1651545"/>
              </a:xfrm>
            </p:grpSpPr>
            <p:sp>
              <p:nvSpPr>
                <p:cNvPr id="9"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8" name="矩形 7"/>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6" name="矩形 5"/>
            <p:cNvSpPr/>
            <p:nvPr/>
          </p:nvSpPr>
          <p:spPr>
            <a:xfrm>
              <a:off x="-116067" y="708223"/>
              <a:ext cx="2327480" cy="738664"/>
            </a:xfrm>
            <a:prstGeom prst="rect">
              <a:avLst/>
            </a:prstGeom>
          </p:spPr>
          <p:txBody>
            <a:bodyPr wrap="square">
              <a:spAutoFit/>
            </a:bodyPr>
            <a:lstStyle/>
            <a:p>
              <a:pPr algn="just">
                <a:lnSpc>
                  <a:spcPct val="150000"/>
                </a:lnSpc>
                <a:spcBef>
                  <a:spcPts val="1300"/>
                </a:spcBef>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“遮罩”类别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1" name="矩形 10"/>
          <p:cNvSpPr/>
          <p:nvPr/>
        </p:nvSpPr>
        <p:spPr>
          <a:xfrm>
            <a:off x="2541636" y="496304"/>
            <a:ext cx="9345564" cy="1754326"/>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“模板亮度”模式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“模板亮度”模式可以穿过蒙版图层的像素亮度来显示下个图层</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5-35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descr="5-35"/>
          <p:cNvPicPr/>
          <p:nvPr/>
        </p:nvPicPr>
        <p:blipFill>
          <a:blip r:embed="rId3"/>
          <a:stretch>
            <a:fillRect/>
          </a:stretch>
        </p:blipFill>
        <p:spPr>
          <a:xfrm>
            <a:off x="2580378" y="2499694"/>
            <a:ext cx="5745475" cy="3596305"/>
          </a:xfrm>
          <a:prstGeom prst="rect">
            <a:avLst/>
          </a:prstGeom>
        </p:spPr>
      </p:pic>
      <p:sp>
        <p:nvSpPr>
          <p:cNvPr id="13" name="矩形 12"/>
          <p:cNvSpPr/>
          <p:nvPr/>
        </p:nvSpPr>
        <p:spPr>
          <a:xfrm>
            <a:off x="8553085" y="3790015"/>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5-35</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853744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580378" y="437935"/>
            <a:ext cx="9499327" cy="187212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3" name="组合 2"/>
          <p:cNvGrpSpPr/>
          <p:nvPr/>
        </p:nvGrpSpPr>
        <p:grpSpPr>
          <a:xfrm>
            <a:off x="-116067" y="575952"/>
            <a:ext cx="2516914" cy="1069433"/>
            <a:chOff x="-116067" y="575952"/>
            <a:chExt cx="2516914" cy="1069433"/>
          </a:xfrm>
        </p:grpSpPr>
        <p:sp>
          <p:nvSpPr>
            <p:cNvPr id="4" name="等腰三角形 3"/>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0818" y="575952"/>
              <a:ext cx="2166088" cy="1069433"/>
              <a:chOff x="84059" y="1595724"/>
              <a:chExt cx="2166088" cy="1651545"/>
            </a:xfrm>
          </p:grpSpPr>
          <p:grpSp>
            <p:nvGrpSpPr>
              <p:cNvPr id="7" name="组合 6"/>
              <p:cNvGrpSpPr/>
              <p:nvPr/>
            </p:nvGrpSpPr>
            <p:grpSpPr>
              <a:xfrm>
                <a:off x="84059" y="1595724"/>
                <a:ext cx="2166088" cy="1651545"/>
                <a:chOff x="112295" y="1306286"/>
                <a:chExt cx="2166088" cy="1651545"/>
              </a:xfrm>
            </p:grpSpPr>
            <p:sp>
              <p:nvSpPr>
                <p:cNvPr id="9"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8" name="矩形 7"/>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6" name="矩形 5"/>
            <p:cNvSpPr/>
            <p:nvPr/>
          </p:nvSpPr>
          <p:spPr>
            <a:xfrm>
              <a:off x="-116067" y="708223"/>
              <a:ext cx="2327480" cy="738664"/>
            </a:xfrm>
            <a:prstGeom prst="rect">
              <a:avLst/>
            </a:prstGeom>
          </p:spPr>
          <p:txBody>
            <a:bodyPr wrap="square">
              <a:spAutoFit/>
            </a:bodyPr>
            <a:lstStyle/>
            <a:p>
              <a:pPr algn="just">
                <a:lnSpc>
                  <a:spcPct val="150000"/>
                </a:lnSpc>
                <a:spcBef>
                  <a:spcPts val="1300"/>
                </a:spcBef>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“遮罩”类别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1" name="矩形 10"/>
          <p:cNvSpPr/>
          <p:nvPr/>
        </p:nvSpPr>
        <p:spPr>
          <a:xfrm>
            <a:off x="2580378" y="437935"/>
            <a:ext cx="9370990" cy="1754326"/>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“轮廓</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Alpha</a:t>
            </a: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”模式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“轮廓</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Alpha</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”模式可以通过当前图层的</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Alpha</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通道来影响底图层图像</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使受影响的区域被剪切掉，如图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5-36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descr="5-36"/>
          <p:cNvPicPr/>
          <p:nvPr/>
        </p:nvPicPr>
        <p:blipFill>
          <a:blip r:embed="rId3"/>
          <a:stretch>
            <a:fillRect/>
          </a:stretch>
        </p:blipFill>
        <p:spPr>
          <a:xfrm>
            <a:off x="2755214" y="2446153"/>
            <a:ext cx="5875439" cy="3730058"/>
          </a:xfrm>
          <a:prstGeom prst="rect">
            <a:avLst/>
          </a:prstGeom>
        </p:spPr>
      </p:pic>
      <p:sp>
        <p:nvSpPr>
          <p:cNvPr id="13" name="矩形 12"/>
          <p:cNvSpPr/>
          <p:nvPr/>
        </p:nvSpPr>
        <p:spPr>
          <a:xfrm>
            <a:off x="8308360" y="4057266"/>
            <a:ext cx="1926503" cy="646331"/>
          </a:xfrm>
          <a:prstGeom prst="rect">
            <a:avLst/>
          </a:prstGeom>
        </p:spPr>
        <p:txBody>
          <a:bodyPr wrap="squar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5-36</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38934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3528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 name="文本框 2"/>
          <p:cNvSpPr txBox="1"/>
          <p:nvPr/>
        </p:nvSpPr>
        <p:spPr>
          <a:xfrm>
            <a:off x="930042" y="2606075"/>
            <a:ext cx="1492716" cy="830997"/>
          </a:xfrm>
          <a:prstGeom prst="rect">
            <a:avLst/>
          </a:prstGeom>
          <a:noFill/>
        </p:spPr>
        <p:txBody>
          <a:bodyPr wrap="none" rtlCol="0">
            <a:spAutoFit/>
          </a:bodyPr>
          <a:lstStyle/>
          <a:p>
            <a:pPr algn="ctr"/>
            <a:r>
              <a:rPr lang="zh-CN" altLang="en-US" sz="4800" b="1" spc="300" dirty="0">
                <a:solidFill>
                  <a:schemeClr val="bg1"/>
                </a:solidFill>
              </a:rPr>
              <a:t>目录</a:t>
            </a:r>
          </a:p>
        </p:txBody>
      </p:sp>
      <p:sp>
        <p:nvSpPr>
          <p:cNvPr id="7" name="文本框 6"/>
          <p:cNvSpPr txBox="1"/>
          <p:nvPr/>
        </p:nvSpPr>
        <p:spPr>
          <a:xfrm>
            <a:off x="808310" y="3554278"/>
            <a:ext cx="1736181" cy="400110"/>
          </a:xfrm>
          <a:prstGeom prst="rect">
            <a:avLst/>
          </a:prstGeom>
          <a:noFill/>
        </p:spPr>
        <p:txBody>
          <a:bodyPr wrap="none" rtlCol="0">
            <a:spAutoFit/>
          </a:bodyPr>
          <a:lstStyle/>
          <a:p>
            <a:pPr algn="ctr"/>
            <a:r>
              <a:rPr lang="en-US" altLang="zh-CN" sz="2000" spc="300" dirty="0">
                <a:solidFill>
                  <a:schemeClr val="bg1"/>
                </a:solidFill>
              </a:rPr>
              <a:t>CONTENT</a:t>
            </a:r>
            <a:endParaRPr lang="zh-CN" altLang="en-US" sz="2000" spc="300" dirty="0">
              <a:solidFill>
                <a:schemeClr val="bg1"/>
              </a:solidFill>
            </a:endParaRPr>
          </a:p>
        </p:txBody>
      </p:sp>
      <p:sp>
        <p:nvSpPr>
          <p:cNvPr id="5" name="文本框 4"/>
          <p:cNvSpPr txBox="1"/>
          <p:nvPr>
            <p:custDataLst>
              <p:tags r:id="rId2"/>
            </p:custDataLst>
          </p:nvPr>
        </p:nvSpPr>
        <p:spPr>
          <a:xfrm>
            <a:off x="5416593" y="879418"/>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01</a:t>
            </a:r>
            <a:endParaRPr lang="zh-CN" altLang="en-US" sz="4400" b="1" spc="300" dirty="0">
              <a:solidFill>
                <a:schemeClr val="bg2">
                  <a:lumMod val="25000"/>
                </a:schemeClr>
              </a:solidFill>
            </a:endParaRPr>
          </a:p>
        </p:txBody>
      </p:sp>
      <p:sp>
        <p:nvSpPr>
          <p:cNvPr id="6" name="文本框 5"/>
          <p:cNvSpPr txBox="1"/>
          <p:nvPr>
            <p:custDataLst>
              <p:tags r:id="rId3"/>
            </p:custDataLst>
          </p:nvPr>
        </p:nvSpPr>
        <p:spPr>
          <a:xfrm>
            <a:off x="6565164" y="872756"/>
            <a:ext cx="2339102" cy="523220"/>
          </a:xfrm>
          <a:prstGeom prst="rect">
            <a:avLst/>
          </a:prstGeom>
          <a:noFill/>
        </p:spPr>
        <p:txBody>
          <a:bodyPr wrap="none" rtlCol="0">
            <a:spAutoFit/>
          </a:bodyPr>
          <a:lstStyle/>
          <a:p>
            <a:r>
              <a:rPr lang="zh-CN" altLang="en-US" sz="2800" b="1" dirty="0" smtClean="0">
                <a:solidFill>
                  <a:schemeClr val="bg2">
                    <a:lumMod val="25000"/>
                  </a:schemeClr>
                </a:solidFill>
              </a:rPr>
              <a:t>图层混合模式</a:t>
            </a:r>
            <a:endParaRPr lang="zh-CN" altLang="en-US" sz="2800" b="1" dirty="0">
              <a:solidFill>
                <a:schemeClr val="bg2">
                  <a:lumMod val="25000"/>
                </a:schemeClr>
              </a:solidFill>
            </a:endParaRPr>
          </a:p>
        </p:txBody>
      </p:sp>
      <p:sp>
        <p:nvSpPr>
          <p:cNvPr id="91" name="文本框 90"/>
          <p:cNvSpPr txBox="1"/>
          <p:nvPr>
            <p:custDataLst>
              <p:tags r:id="rId4"/>
            </p:custDataLst>
          </p:nvPr>
        </p:nvSpPr>
        <p:spPr>
          <a:xfrm>
            <a:off x="6565164" y="1378521"/>
            <a:ext cx="1806905" cy="276999"/>
          </a:xfrm>
          <a:prstGeom prst="rect">
            <a:avLst/>
          </a:prstGeom>
          <a:noFill/>
        </p:spPr>
        <p:txBody>
          <a:bodyPr wrap="none" rtlCol="0">
            <a:spAutoFit/>
          </a:bodyPr>
          <a:lstStyle/>
          <a:p>
            <a:r>
              <a:rPr lang="en-US" altLang="zh-CN" sz="1200" spc="300" dirty="0" smtClean="0">
                <a:solidFill>
                  <a:schemeClr val="bg2">
                    <a:lumMod val="25000"/>
                  </a:schemeClr>
                </a:solidFill>
              </a:rPr>
              <a:t>Blending mode</a:t>
            </a:r>
            <a:endParaRPr lang="en-US" altLang="zh-CN" sz="1200" spc="300" dirty="0">
              <a:solidFill>
                <a:schemeClr val="bg2">
                  <a:lumMod val="25000"/>
                </a:schemeClr>
              </a:solidFill>
            </a:endParaRPr>
          </a:p>
        </p:txBody>
      </p:sp>
      <p:sp>
        <p:nvSpPr>
          <p:cNvPr id="97" name="文本框 96"/>
          <p:cNvSpPr txBox="1"/>
          <p:nvPr>
            <p:custDataLst>
              <p:tags r:id="rId5"/>
            </p:custDataLst>
          </p:nvPr>
        </p:nvSpPr>
        <p:spPr>
          <a:xfrm>
            <a:off x="5416593" y="1961849"/>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02</a:t>
            </a:r>
            <a:endParaRPr lang="zh-CN" altLang="en-US" sz="4400" b="1" spc="300" dirty="0">
              <a:solidFill>
                <a:schemeClr val="bg2">
                  <a:lumMod val="25000"/>
                </a:schemeClr>
              </a:solidFill>
            </a:endParaRPr>
          </a:p>
        </p:txBody>
      </p:sp>
      <p:sp>
        <p:nvSpPr>
          <p:cNvPr id="99" name="文本框 98"/>
          <p:cNvSpPr txBox="1"/>
          <p:nvPr>
            <p:custDataLst>
              <p:tags r:id="rId6"/>
            </p:custDataLst>
          </p:nvPr>
        </p:nvSpPr>
        <p:spPr>
          <a:xfrm>
            <a:off x="6565164" y="1955187"/>
            <a:ext cx="902811" cy="523220"/>
          </a:xfrm>
          <a:prstGeom prst="rect">
            <a:avLst/>
          </a:prstGeom>
          <a:noFill/>
        </p:spPr>
        <p:txBody>
          <a:bodyPr wrap="none" rtlCol="0">
            <a:spAutoFit/>
          </a:bodyPr>
          <a:lstStyle/>
          <a:p>
            <a:r>
              <a:rPr lang="zh-CN" altLang="en-US" sz="2800" b="1" dirty="0">
                <a:solidFill>
                  <a:schemeClr val="bg2">
                    <a:lumMod val="25000"/>
                  </a:schemeClr>
                </a:solidFill>
              </a:rPr>
              <a:t>蒙版</a:t>
            </a:r>
          </a:p>
        </p:txBody>
      </p:sp>
      <p:sp>
        <p:nvSpPr>
          <p:cNvPr id="100" name="文本框 99"/>
          <p:cNvSpPr txBox="1"/>
          <p:nvPr>
            <p:custDataLst>
              <p:tags r:id="rId7"/>
            </p:custDataLst>
          </p:nvPr>
        </p:nvSpPr>
        <p:spPr>
          <a:xfrm>
            <a:off x="6565164" y="2460952"/>
            <a:ext cx="1548822" cy="276999"/>
          </a:xfrm>
          <a:prstGeom prst="rect">
            <a:avLst/>
          </a:prstGeom>
          <a:noFill/>
        </p:spPr>
        <p:txBody>
          <a:bodyPr wrap="none" rtlCol="0">
            <a:spAutoFit/>
          </a:bodyPr>
          <a:lstStyle/>
          <a:p>
            <a:pPr algn="l"/>
            <a:r>
              <a:rPr lang="en-US" altLang="zh-CN" sz="1200" spc="300" dirty="0" smtClean="0">
                <a:solidFill>
                  <a:schemeClr val="bg2">
                    <a:lumMod val="25000"/>
                  </a:schemeClr>
                </a:solidFill>
              </a:rPr>
              <a:t>Masking-out</a:t>
            </a:r>
            <a:endParaRPr lang="en-US" altLang="zh-CN" sz="1200" spc="300" dirty="0">
              <a:solidFill>
                <a:schemeClr val="bg2">
                  <a:lumMod val="25000"/>
                </a:schemeClr>
              </a:solidFill>
            </a:endParaRPr>
          </a:p>
        </p:txBody>
      </p:sp>
      <p:sp>
        <p:nvSpPr>
          <p:cNvPr id="102" name="文本框 101"/>
          <p:cNvSpPr txBox="1"/>
          <p:nvPr>
            <p:custDataLst>
              <p:tags r:id="rId8"/>
            </p:custDataLst>
          </p:nvPr>
        </p:nvSpPr>
        <p:spPr>
          <a:xfrm>
            <a:off x="5416593" y="3044280"/>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03</a:t>
            </a:r>
            <a:endParaRPr lang="zh-CN" altLang="en-US" sz="4400" b="1" spc="300" dirty="0">
              <a:solidFill>
                <a:schemeClr val="bg2">
                  <a:lumMod val="25000"/>
                </a:schemeClr>
              </a:solidFill>
            </a:endParaRPr>
          </a:p>
        </p:txBody>
      </p:sp>
      <p:sp>
        <p:nvSpPr>
          <p:cNvPr id="104" name="文本框 103"/>
          <p:cNvSpPr txBox="1"/>
          <p:nvPr>
            <p:custDataLst>
              <p:tags r:id="rId9"/>
            </p:custDataLst>
          </p:nvPr>
        </p:nvSpPr>
        <p:spPr>
          <a:xfrm>
            <a:off x="6565265" y="3037840"/>
            <a:ext cx="2877185" cy="521970"/>
          </a:xfrm>
          <a:prstGeom prst="rect">
            <a:avLst/>
          </a:prstGeom>
          <a:noFill/>
        </p:spPr>
        <p:txBody>
          <a:bodyPr wrap="square" rtlCol="0">
            <a:spAutoFit/>
          </a:bodyPr>
          <a:lstStyle/>
          <a:p>
            <a:pPr algn="l"/>
            <a:r>
              <a:rPr lang="zh-CN" altLang="en-US" sz="2800" b="1" dirty="0">
                <a:solidFill>
                  <a:schemeClr val="bg2">
                    <a:lumMod val="25000"/>
                  </a:schemeClr>
                </a:solidFill>
              </a:rPr>
              <a:t>轨</a:t>
            </a:r>
            <a:r>
              <a:rPr lang="zh-CN" altLang="en-US" sz="2800" b="1" dirty="0" smtClean="0">
                <a:solidFill>
                  <a:schemeClr val="bg2">
                    <a:lumMod val="25000"/>
                  </a:schemeClr>
                </a:solidFill>
              </a:rPr>
              <a:t>道遮罩</a:t>
            </a:r>
            <a:endParaRPr lang="zh-CN" altLang="en-US" sz="2800" b="1" dirty="0">
              <a:solidFill>
                <a:schemeClr val="bg2">
                  <a:lumMod val="25000"/>
                </a:schemeClr>
              </a:solidFill>
            </a:endParaRPr>
          </a:p>
        </p:txBody>
      </p:sp>
      <p:sp>
        <p:nvSpPr>
          <p:cNvPr id="105" name="文本框 104"/>
          <p:cNvSpPr txBox="1"/>
          <p:nvPr>
            <p:custDataLst>
              <p:tags r:id="rId10"/>
            </p:custDataLst>
          </p:nvPr>
        </p:nvSpPr>
        <p:spPr>
          <a:xfrm>
            <a:off x="6565164" y="3543383"/>
            <a:ext cx="1460977" cy="276999"/>
          </a:xfrm>
          <a:prstGeom prst="rect">
            <a:avLst/>
          </a:prstGeom>
          <a:noFill/>
        </p:spPr>
        <p:txBody>
          <a:bodyPr wrap="none" rtlCol="0">
            <a:spAutoFit/>
          </a:bodyPr>
          <a:lstStyle/>
          <a:p>
            <a:r>
              <a:rPr lang="en-US" altLang="zh-CN" sz="1200" spc="300" dirty="0" smtClean="0">
                <a:solidFill>
                  <a:schemeClr val="bg2">
                    <a:lumMod val="25000"/>
                  </a:schemeClr>
                </a:solidFill>
              </a:rPr>
              <a:t>Track matte</a:t>
            </a:r>
            <a:endParaRPr lang="en-US" altLang="zh-CN" sz="1200" spc="300" dirty="0">
              <a:solidFill>
                <a:schemeClr val="bg2">
                  <a:lumMod val="25000"/>
                </a:schemeClr>
              </a:solidFill>
            </a:endParaRPr>
          </a:p>
        </p:txBody>
      </p:sp>
      <p:sp>
        <p:nvSpPr>
          <p:cNvPr id="107" name="文本框 106"/>
          <p:cNvSpPr txBox="1"/>
          <p:nvPr>
            <p:custDataLst>
              <p:tags r:id="rId11"/>
            </p:custDataLst>
          </p:nvPr>
        </p:nvSpPr>
        <p:spPr>
          <a:xfrm>
            <a:off x="5416593" y="4126711"/>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04</a:t>
            </a:r>
            <a:endParaRPr lang="zh-CN" altLang="en-US" sz="4400" b="1" spc="300" dirty="0">
              <a:solidFill>
                <a:schemeClr val="bg2">
                  <a:lumMod val="25000"/>
                </a:schemeClr>
              </a:solidFill>
            </a:endParaRPr>
          </a:p>
        </p:txBody>
      </p:sp>
      <p:sp>
        <p:nvSpPr>
          <p:cNvPr id="109" name="文本框 108"/>
          <p:cNvSpPr txBox="1"/>
          <p:nvPr>
            <p:custDataLst>
              <p:tags r:id="rId12"/>
            </p:custDataLst>
          </p:nvPr>
        </p:nvSpPr>
        <p:spPr>
          <a:xfrm>
            <a:off x="6565164" y="4120049"/>
            <a:ext cx="1620957" cy="523220"/>
          </a:xfrm>
          <a:prstGeom prst="rect">
            <a:avLst/>
          </a:prstGeom>
          <a:noFill/>
        </p:spPr>
        <p:txBody>
          <a:bodyPr wrap="none" rtlCol="0">
            <a:spAutoFit/>
          </a:bodyPr>
          <a:lstStyle/>
          <a:p>
            <a:r>
              <a:rPr lang="zh-CN" altLang="en-US" sz="2800" b="1" dirty="0">
                <a:solidFill>
                  <a:schemeClr val="bg2">
                    <a:lumMod val="25000"/>
                  </a:schemeClr>
                </a:solidFill>
              </a:rPr>
              <a:t>课</a:t>
            </a:r>
            <a:r>
              <a:rPr lang="zh-CN" altLang="en-US" sz="2800" b="1" dirty="0" smtClean="0">
                <a:solidFill>
                  <a:schemeClr val="bg2">
                    <a:lumMod val="25000"/>
                  </a:schemeClr>
                </a:solidFill>
              </a:rPr>
              <a:t>后习题</a:t>
            </a:r>
            <a:endParaRPr lang="zh-CN" altLang="en-US" sz="2800" b="1" dirty="0">
              <a:solidFill>
                <a:schemeClr val="bg2">
                  <a:lumMod val="25000"/>
                </a:schemeClr>
              </a:solidFill>
            </a:endParaRPr>
          </a:p>
        </p:txBody>
      </p:sp>
      <p:sp>
        <p:nvSpPr>
          <p:cNvPr id="110" name="文本框 109"/>
          <p:cNvSpPr txBox="1"/>
          <p:nvPr>
            <p:custDataLst>
              <p:tags r:id="rId13"/>
            </p:custDataLst>
          </p:nvPr>
        </p:nvSpPr>
        <p:spPr>
          <a:xfrm>
            <a:off x="6565164" y="4625814"/>
            <a:ext cx="2447978" cy="276999"/>
          </a:xfrm>
          <a:prstGeom prst="rect">
            <a:avLst/>
          </a:prstGeom>
          <a:noFill/>
        </p:spPr>
        <p:txBody>
          <a:bodyPr wrap="none" rtlCol="0">
            <a:spAutoFit/>
          </a:bodyPr>
          <a:lstStyle/>
          <a:p>
            <a:r>
              <a:rPr lang="en-US" altLang="zh-CN" sz="1200" spc="300" dirty="0" smtClean="0">
                <a:solidFill>
                  <a:schemeClr val="bg2">
                    <a:lumMod val="25000"/>
                  </a:schemeClr>
                </a:solidFill>
              </a:rPr>
              <a:t>After class exercises</a:t>
            </a:r>
            <a:endParaRPr lang="en-US" altLang="zh-CN" sz="1200" spc="300" dirty="0">
              <a:solidFill>
                <a:schemeClr val="bg2">
                  <a:lumMod val="25000"/>
                </a:schemeClr>
              </a:solidFill>
            </a:endParaRPr>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580378" y="437935"/>
            <a:ext cx="9499327" cy="187212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3" name="组合 2"/>
          <p:cNvGrpSpPr/>
          <p:nvPr/>
        </p:nvGrpSpPr>
        <p:grpSpPr>
          <a:xfrm>
            <a:off x="-116067" y="575952"/>
            <a:ext cx="2516914" cy="1069433"/>
            <a:chOff x="-116067" y="575952"/>
            <a:chExt cx="2516914" cy="1069433"/>
          </a:xfrm>
        </p:grpSpPr>
        <p:sp>
          <p:nvSpPr>
            <p:cNvPr id="4" name="等腰三角形 3"/>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0818" y="575952"/>
              <a:ext cx="2166088" cy="1069433"/>
              <a:chOff x="84059" y="1595724"/>
              <a:chExt cx="2166088" cy="1651545"/>
            </a:xfrm>
          </p:grpSpPr>
          <p:grpSp>
            <p:nvGrpSpPr>
              <p:cNvPr id="7" name="组合 6"/>
              <p:cNvGrpSpPr/>
              <p:nvPr/>
            </p:nvGrpSpPr>
            <p:grpSpPr>
              <a:xfrm>
                <a:off x="84059" y="1595724"/>
                <a:ext cx="2166088" cy="1651545"/>
                <a:chOff x="112295" y="1306286"/>
                <a:chExt cx="2166088" cy="1651545"/>
              </a:xfrm>
            </p:grpSpPr>
            <p:sp>
              <p:nvSpPr>
                <p:cNvPr id="9"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8" name="矩形 7"/>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6" name="矩形 5"/>
            <p:cNvSpPr/>
            <p:nvPr/>
          </p:nvSpPr>
          <p:spPr>
            <a:xfrm>
              <a:off x="-116067" y="708223"/>
              <a:ext cx="2327480" cy="738664"/>
            </a:xfrm>
            <a:prstGeom prst="rect">
              <a:avLst/>
            </a:prstGeom>
          </p:spPr>
          <p:txBody>
            <a:bodyPr wrap="square">
              <a:spAutoFit/>
            </a:bodyPr>
            <a:lstStyle/>
            <a:p>
              <a:pPr algn="just">
                <a:lnSpc>
                  <a:spcPct val="150000"/>
                </a:lnSpc>
                <a:spcBef>
                  <a:spcPts val="1300"/>
                </a:spcBef>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“遮罩”类别</a:t>
              </a: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1" name="矩形 10"/>
          <p:cNvSpPr/>
          <p:nvPr/>
        </p:nvSpPr>
        <p:spPr>
          <a:xfrm>
            <a:off x="2667245" y="437935"/>
            <a:ext cx="9412459" cy="1754326"/>
          </a:xfrm>
          <a:prstGeom prst="rect">
            <a:avLst/>
          </a:prstGeom>
        </p:spPr>
        <p:txBody>
          <a:bodyPr wrap="square">
            <a:spAutoFit/>
          </a:bodyPr>
          <a:lstStyle/>
          <a:p>
            <a:pPr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“轮廓亮度”模式</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“轮廓亮度”模式可以通过当前图层上的像素亮度来影响底图层图像，使受影响的像素被部分剪切或被全部剪切掉，如图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5-37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descr="5-37"/>
          <p:cNvPicPr/>
          <p:nvPr/>
        </p:nvPicPr>
        <p:blipFill>
          <a:blip r:embed="rId3"/>
          <a:stretch>
            <a:fillRect/>
          </a:stretch>
        </p:blipFill>
        <p:spPr>
          <a:xfrm>
            <a:off x="2833838" y="2568992"/>
            <a:ext cx="5748688" cy="3478882"/>
          </a:xfrm>
          <a:prstGeom prst="rect">
            <a:avLst/>
          </a:prstGeom>
        </p:spPr>
      </p:pic>
      <p:sp>
        <p:nvSpPr>
          <p:cNvPr id="13" name="矩形 12"/>
          <p:cNvSpPr/>
          <p:nvPr/>
        </p:nvSpPr>
        <p:spPr>
          <a:xfrm>
            <a:off x="8647636" y="3704471"/>
            <a:ext cx="800219" cy="583108"/>
          </a:xfrm>
          <a:prstGeom prst="rect">
            <a:avLst/>
          </a:prstGeom>
        </p:spPr>
        <p:txBody>
          <a:bodyPr wrap="none">
            <a:spAutoFit/>
          </a:bodyPr>
          <a:lstStyle/>
          <a:p>
            <a:pPr algn="ctr">
              <a:lnSpc>
                <a:spcPct val="150000"/>
              </a:lnSpc>
              <a:spcAft>
                <a:spcPts val="0"/>
              </a:spcAft>
            </a:pPr>
            <a:r>
              <a:rPr lang="en-US" altLang="zh-CN" sz="2400" kern="100" dirty="0">
                <a:latin typeface="宋体" panose="02010600030101010101" pitchFamily="2" charset="-122"/>
                <a:ea typeface="宋体" panose="02010600030101010101" pitchFamily="2" charset="-122"/>
                <a:cs typeface="宋体" panose="02010600030101010101" pitchFamily="2" charset="-122"/>
              </a:rPr>
              <a:t>5-37</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051006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2</a:t>
            </a:r>
            <a:endParaRPr lang="zh-CN" altLang="en-US" sz="2400" b="1" dirty="0">
              <a:solidFill>
                <a:schemeClr val="bg1"/>
              </a:solidFill>
            </a:endParaRPr>
          </a:p>
        </p:txBody>
      </p:sp>
      <p:sp>
        <p:nvSpPr>
          <p:cNvPr id="49" name="文本框 48"/>
          <p:cNvSpPr txBox="1"/>
          <p:nvPr/>
        </p:nvSpPr>
        <p:spPr>
          <a:xfrm>
            <a:off x="5388114" y="3013502"/>
            <a:ext cx="1415772" cy="830997"/>
          </a:xfrm>
          <a:prstGeom prst="rect">
            <a:avLst/>
          </a:prstGeom>
          <a:noFill/>
        </p:spPr>
        <p:txBody>
          <a:bodyPr wrap="none" rtlCol="0">
            <a:spAutoFit/>
          </a:bodyPr>
          <a:lstStyle/>
          <a:p>
            <a:pPr algn="ctr"/>
            <a:r>
              <a:rPr lang="zh-CN" altLang="en-US" sz="4800" b="1" dirty="0" smtClean="0">
                <a:solidFill>
                  <a:schemeClr val="bg1"/>
                </a:solidFill>
              </a:rPr>
              <a:t>蒙版</a:t>
            </a:r>
            <a:endParaRPr lang="zh-CN" altLang="en-US" sz="4800" b="1" dirty="0">
              <a:solidFill>
                <a:schemeClr val="bg1"/>
              </a:solidFill>
            </a:endParaRP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68644" y="451514"/>
            <a:ext cx="7863770" cy="1413433"/>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dirty="0">
                <a:solidFill>
                  <a:schemeClr val="tx1"/>
                </a:solidFill>
                <a:latin typeface="+mn-ea"/>
              </a:rPr>
              <a:t>在使用</a:t>
            </a:r>
            <a:r>
              <a:rPr lang="en-US" altLang="zh-CN" sz="2000" dirty="0">
                <a:solidFill>
                  <a:schemeClr val="tx1"/>
                </a:solidFill>
                <a:latin typeface="+mn-ea"/>
              </a:rPr>
              <a:t>After Effects </a:t>
            </a:r>
            <a:r>
              <a:rPr lang="zh-CN" altLang="zh-CN" sz="2000" dirty="0">
                <a:solidFill>
                  <a:schemeClr val="tx1"/>
                </a:solidFill>
                <a:latin typeface="+mn-ea"/>
              </a:rPr>
              <a:t>中，经常性的会遇到需要将素材进行修改以方便进行合成，但是往往很多素材并不能达到想要的效果，或者本身不具备</a:t>
            </a:r>
            <a:r>
              <a:rPr lang="en-US" altLang="zh-CN" sz="2000" dirty="0">
                <a:solidFill>
                  <a:schemeClr val="tx1"/>
                </a:solidFill>
                <a:latin typeface="+mn-ea"/>
              </a:rPr>
              <a:t>Alpha</a:t>
            </a:r>
            <a:r>
              <a:rPr lang="zh-CN" altLang="zh-CN" sz="2000" dirty="0">
                <a:solidFill>
                  <a:schemeClr val="tx1"/>
                </a:solidFill>
                <a:latin typeface="+mn-ea"/>
              </a:rPr>
              <a:t>通道信息，此时便会用到一个极为常用的功能——蒙版</a:t>
            </a:r>
            <a:r>
              <a:rPr lang="zh-CN" altLang="zh-CN" sz="2000" dirty="0" smtClean="0">
                <a:solidFill>
                  <a:schemeClr val="tx1"/>
                </a:solidFill>
                <a:latin typeface="+mn-ea"/>
              </a:rPr>
              <a:t>。</a:t>
            </a:r>
            <a:endParaRPr lang="zh-CN" altLang="zh-CN" sz="2000" dirty="0">
              <a:solidFill>
                <a:schemeClr val="tx1"/>
              </a:solidFill>
              <a:latin typeface="+mn-ea"/>
            </a:endParaRPr>
          </a:p>
        </p:txBody>
      </p:sp>
      <p:sp>
        <p:nvSpPr>
          <p:cNvPr id="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5" name="文本框 4"/>
          <p:cNvSpPr txBox="1"/>
          <p:nvPr/>
        </p:nvSpPr>
        <p:spPr>
          <a:xfrm>
            <a:off x="412977" y="3840182"/>
            <a:ext cx="1658711" cy="830997"/>
          </a:xfrm>
          <a:prstGeom prst="rect">
            <a:avLst/>
          </a:prstGeom>
          <a:noFill/>
        </p:spPr>
        <p:txBody>
          <a:bodyPr wrap="square" rtlCol="0">
            <a:spAutoFit/>
          </a:bodyPr>
          <a:lstStyle/>
          <a:p>
            <a:pPr algn="ctr"/>
            <a:r>
              <a:rPr lang="zh-CN" altLang="zh-CN" sz="2400" dirty="0"/>
              <a:t>本节知识思维导图：</a:t>
            </a:r>
            <a:endParaRPr lang="zh-CN" altLang="en-US" sz="3200" dirty="0">
              <a:solidFill>
                <a:schemeClr val="tx1">
                  <a:lumMod val="75000"/>
                  <a:lumOff val="25000"/>
                </a:schemeClr>
              </a:solidFill>
            </a:endParaRPr>
          </a:p>
        </p:txBody>
      </p:sp>
      <p:sp>
        <p:nvSpPr>
          <p:cNvPr id="6" name="等腰三角形 5"/>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2869798977"/>
              </p:ext>
            </p:extLst>
          </p:nvPr>
        </p:nvGraphicFramePr>
        <p:xfrm>
          <a:off x="2868644" y="2963981"/>
          <a:ext cx="7531735" cy="3657600"/>
        </p:xfrm>
        <a:graphic>
          <a:graphicData uri="http://schemas.openxmlformats.org/drawingml/2006/table">
            <a:tbl>
              <a:tblPr firstRow="1" firstCol="1" bandRow="1">
                <a:tableStyleId>{5C22544A-7EE6-4342-B048-85BDC9FD1C3A}</a:tableStyleId>
              </a:tblPr>
              <a:tblGrid>
                <a:gridCol w="1257300">
                  <a:extLst>
                    <a:ext uri="{9D8B030D-6E8A-4147-A177-3AD203B41FA5}">
                      <a16:colId xmlns:a16="http://schemas.microsoft.com/office/drawing/2014/main" val="4245587015"/>
                    </a:ext>
                  </a:extLst>
                </a:gridCol>
                <a:gridCol w="2460625">
                  <a:extLst>
                    <a:ext uri="{9D8B030D-6E8A-4147-A177-3AD203B41FA5}">
                      <a16:colId xmlns:a16="http://schemas.microsoft.com/office/drawing/2014/main" val="1126328507"/>
                    </a:ext>
                  </a:extLst>
                </a:gridCol>
                <a:gridCol w="2460625">
                  <a:extLst>
                    <a:ext uri="{9D8B030D-6E8A-4147-A177-3AD203B41FA5}">
                      <a16:colId xmlns:a16="http://schemas.microsoft.com/office/drawing/2014/main" val="3856230260"/>
                    </a:ext>
                  </a:extLst>
                </a:gridCol>
                <a:gridCol w="1353185">
                  <a:extLst>
                    <a:ext uri="{9D8B030D-6E8A-4147-A177-3AD203B41FA5}">
                      <a16:colId xmlns:a16="http://schemas.microsoft.com/office/drawing/2014/main" val="3412670024"/>
                    </a:ext>
                  </a:extLst>
                </a:gridCol>
              </a:tblGrid>
              <a:tr h="0">
                <a:tc rowSpan="5">
                  <a:txBody>
                    <a:bodyPr/>
                    <a:lstStyle/>
                    <a:p>
                      <a:pPr algn="just">
                        <a:lnSpc>
                          <a:spcPct val="150000"/>
                        </a:lnSpc>
                        <a:spcAft>
                          <a:spcPts val="0"/>
                        </a:spcAft>
                      </a:pPr>
                      <a:r>
                        <a:rPr lang="en-US" sz="2000" kern="100" dirty="0">
                          <a:effectLst/>
                        </a:rPr>
                        <a:t> </a:t>
                      </a:r>
                      <a:endParaRPr lang="zh-CN" sz="1600" kern="100" dirty="0">
                        <a:effectLst/>
                      </a:endParaRPr>
                    </a:p>
                    <a:p>
                      <a:pPr algn="just">
                        <a:lnSpc>
                          <a:spcPct val="150000"/>
                        </a:lnSpc>
                        <a:spcAft>
                          <a:spcPts val="0"/>
                        </a:spcAft>
                      </a:pPr>
                      <a:r>
                        <a:rPr lang="en-US" sz="2000" kern="100" dirty="0">
                          <a:effectLst/>
                        </a:rPr>
                        <a:t> </a:t>
                      </a:r>
                      <a:endParaRPr lang="zh-CN" sz="1600" kern="100" dirty="0">
                        <a:effectLst/>
                      </a:endParaRPr>
                    </a:p>
                    <a:p>
                      <a:pPr algn="just">
                        <a:lnSpc>
                          <a:spcPct val="150000"/>
                        </a:lnSpc>
                        <a:spcAft>
                          <a:spcPts val="0"/>
                        </a:spcAft>
                      </a:pPr>
                      <a:r>
                        <a:rPr lang="zh-CN" sz="2000" kern="100" dirty="0">
                          <a:effectLst/>
                        </a:rPr>
                        <a:t>蒙版</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分类</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内容</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重要性</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57935999"/>
                  </a:ext>
                </a:extLst>
              </a:tr>
              <a:tr h="0">
                <a:tc vMerge="1">
                  <a:txBody>
                    <a:bodyPr/>
                    <a:lstStyle/>
                    <a:p>
                      <a:endParaRPr lang="zh-CN" altLang="en-US"/>
                    </a:p>
                  </a:txBody>
                  <a:tcPr/>
                </a:tc>
                <a:tc>
                  <a:txBody>
                    <a:bodyPr/>
                    <a:lstStyle/>
                    <a:p>
                      <a:pPr algn="just">
                        <a:lnSpc>
                          <a:spcPct val="150000"/>
                        </a:lnSpc>
                        <a:spcAft>
                          <a:spcPts val="0"/>
                        </a:spcAft>
                      </a:pPr>
                      <a:r>
                        <a:rPr lang="zh-CN" sz="2000" kern="100" dirty="0">
                          <a:effectLst/>
                        </a:rPr>
                        <a:t>蒙版的概念</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蒙版的概念</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9180190"/>
                  </a:ext>
                </a:extLst>
              </a:tr>
              <a:tr h="0">
                <a:tc vMerge="1">
                  <a:txBody>
                    <a:bodyPr/>
                    <a:lstStyle/>
                    <a:p>
                      <a:endParaRPr lang="zh-CN" altLang="en-US"/>
                    </a:p>
                  </a:txBody>
                  <a:tcPr/>
                </a:tc>
                <a:tc>
                  <a:txBody>
                    <a:bodyPr/>
                    <a:lstStyle/>
                    <a:p>
                      <a:pPr algn="just">
                        <a:lnSpc>
                          <a:spcPct val="150000"/>
                        </a:lnSpc>
                        <a:spcAft>
                          <a:spcPts val="0"/>
                        </a:spcAft>
                      </a:pPr>
                      <a:r>
                        <a:rPr lang="zh-CN" sz="2000" kern="100" dirty="0">
                          <a:effectLst/>
                        </a:rPr>
                        <a:t>蒙版功能的应用</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掌握如何创建及修改蒙版并应用在素材中</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01881364"/>
                  </a:ext>
                </a:extLst>
              </a:tr>
              <a:tr h="0">
                <a:tc vMerge="1">
                  <a:txBody>
                    <a:bodyPr/>
                    <a:lstStyle/>
                    <a:p>
                      <a:endParaRPr lang="zh-CN" altLang="en-US"/>
                    </a:p>
                  </a:txBody>
                  <a:tcPr/>
                </a:tc>
                <a:tc>
                  <a:txBody>
                    <a:bodyPr/>
                    <a:lstStyle/>
                    <a:p>
                      <a:pPr algn="just">
                        <a:lnSpc>
                          <a:spcPct val="150000"/>
                        </a:lnSpc>
                        <a:spcAft>
                          <a:spcPts val="0"/>
                        </a:spcAft>
                      </a:pPr>
                      <a:r>
                        <a:rPr lang="zh-CN" sz="2000" kern="100" dirty="0">
                          <a:effectLst/>
                        </a:rPr>
                        <a:t>蒙版的属性</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dirty="0">
                          <a:effectLst/>
                        </a:rPr>
                        <a:t>了解并掌握蒙版的属性</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28243639"/>
                  </a:ext>
                </a:extLst>
              </a:tr>
              <a:tr h="0">
                <a:tc vMerge="1">
                  <a:txBody>
                    <a:bodyPr/>
                    <a:lstStyle/>
                    <a:p>
                      <a:endParaRPr lang="zh-CN" altLang="en-US"/>
                    </a:p>
                  </a:txBody>
                  <a:tcPr/>
                </a:tc>
                <a:tc>
                  <a:txBody>
                    <a:bodyPr/>
                    <a:lstStyle/>
                    <a:p>
                      <a:pPr algn="just">
                        <a:lnSpc>
                          <a:spcPct val="150000"/>
                        </a:lnSpc>
                        <a:spcAft>
                          <a:spcPts val="0"/>
                        </a:spcAft>
                      </a:pPr>
                      <a:r>
                        <a:rPr lang="zh-CN" sz="2000" kern="100">
                          <a:effectLst/>
                        </a:rPr>
                        <a:t>蒙版的动画</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dirty="0">
                          <a:effectLst/>
                        </a:rPr>
                        <a:t>掌握制作蒙版动画的方法</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dirty="0">
                          <a:effectLst/>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55114871"/>
                  </a:ext>
                </a:extLst>
              </a:tr>
            </a:tbl>
          </a:graphicData>
        </a:graphic>
      </p:graphicFrame>
    </p:spTree>
    <p:extLst>
      <p:ext uri="{BB962C8B-B14F-4D97-AF65-F5344CB8AC3E}">
        <p14:creationId xmlns:p14="http://schemas.microsoft.com/office/powerpoint/2010/main" val="1155908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6"/>
          <p:cNvSpPr/>
          <p:nvPr>
            <p:custDataLst>
              <p:tags r:id="rId1"/>
            </p:custDataLst>
          </p:nvPr>
        </p:nvSpPr>
        <p:spPr>
          <a:xfrm>
            <a:off x="2581578" y="293822"/>
            <a:ext cx="9499327" cy="269688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2" name="组合 1"/>
          <p:cNvGrpSpPr/>
          <p:nvPr/>
        </p:nvGrpSpPr>
        <p:grpSpPr>
          <a:xfrm>
            <a:off x="-116067" y="575952"/>
            <a:ext cx="2516914" cy="1069433"/>
            <a:chOff x="-116067" y="575952"/>
            <a:chExt cx="2516914" cy="1069433"/>
          </a:xfrm>
        </p:grpSpPr>
        <p:sp>
          <p:nvSpPr>
            <p:cNvPr id="3" name="等腰三角形 2"/>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818" y="575952"/>
              <a:ext cx="2166088" cy="1069433"/>
              <a:chOff x="84059" y="1595724"/>
              <a:chExt cx="2166088" cy="1651545"/>
            </a:xfrm>
          </p:grpSpPr>
          <p:grpSp>
            <p:nvGrpSpPr>
              <p:cNvPr id="6" name="组合 5"/>
              <p:cNvGrpSpPr/>
              <p:nvPr/>
            </p:nvGrpSpPr>
            <p:grpSpPr>
              <a:xfrm>
                <a:off x="84059" y="1595724"/>
                <a:ext cx="2166088" cy="1651545"/>
                <a:chOff x="112295" y="1306286"/>
                <a:chExt cx="2166088" cy="1651545"/>
              </a:xfrm>
            </p:grpSpPr>
            <p:sp>
              <p:nvSpPr>
                <p:cNvPr id="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7" name="矩形 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5" name="矩形 4"/>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0" name="矩形 9"/>
          <p:cNvSpPr/>
          <p:nvPr/>
        </p:nvSpPr>
        <p:spPr>
          <a:xfrm>
            <a:off x="125620" y="596248"/>
            <a:ext cx="1902081"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Calibri" panose="020F0502020204030204" pitchFamily="34" charset="0"/>
                <a:ea typeface="宋体" panose="02010600030101010101" pitchFamily="2" charset="-122"/>
                <a:cs typeface="宋体" panose="02010600030101010101" pitchFamily="2" charset="-122"/>
              </a:rPr>
              <a:t>课堂案例——遮罩动画</a:t>
            </a:r>
            <a:endParaRPr lang="zh-CN" altLang="zh-CN" sz="16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矩形 10"/>
          <p:cNvSpPr/>
          <p:nvPr/>
        </p:nvSpPr>
        <p:spPr>
          <a:xfrm>
            <a:off x="2775284" y="405387"/>
            <a:ext cx="9111916" cy="2585323"/>
          </a:xfrm>
          <a:prstGeom prst="rect">
            <a:avLst/>
          </a:prstGeom>
        </p:spPr>
        <p:txBody>
          <a:bodyPr wrap="square">
            <a:spAutoFit/>
          </a:bodyPr>
          <a:lstStyle/>
          <a:p>
            <a:pPr algn="just">
              <a:lnSpc>
                <a:spcPct val="150000"/>
              </a:lnSpc>
              <a:spcAft>
                <a:spcPts val="0"/>
              </a:spcAft>
            </a:pPr>
            <a:r>
              <a:rPr lang="zh-CN" altLang="zh-CN" b="1" kern="100" dirty="0">
                <a:latin typeface="+mn-ea"/>
                <a:cs typeface="宋体" panose="02010600030101010101" pitchFamily="2" charset="-122"/>
              </a:rPr>
              <a:t>素材位置 </a:t>
            </a:r>
            <a:r>
              <a:rPr lang="zh-CN" altLang="zh-CN" kern="100" dirty="0">
                <a:latin typeface="+mn-ea"/>
                <a:cs typeface="宋体" panose="02010600030101010101" pitchFamily="2" charset="-122"/>
              </a:rPr>
              <a:t>实例文件</a:t>
            </a:r>
            <a:r>
              <a:rPr lang="en-US" altLang="zh-CN" kern="100" dirty="0">
                <a:latin typeface="+mn-ea"/>
                <a:cs typeface="宋体" panose="02010600030101010101" pitchFamily="2" charset="-122"/>
              </a:rPr>
              <a:t>&gt;CH05&gt;</a:t>
            </a:r>
            <a:r>
              <a:rPr lang="zh-CN" altLang="zh-CN" kern="100" dirty="0">
                <a:latin typeface="+mn-ea"/>
                <a:cs typeface="宋体" panose="02010600030101010101" pitchFamily="2" charset="-122"/>
              </a:rPr>
              <a:t>课堂案例——遮罩动画</a:t>
            </a:r>
            <a:r>
              <a:rPr lang="en-US" altLang="zh-CN" kern="100" dirty="0">
                <a:latin typeface="+mn-ea"/>
                <a:cs typeface="宋体" panose="02010600030101010101" pitchFamily="2" charset="-122"/>
              </a:rPr>
              <a:t>(</a:t>
            </a:r>
            <a:r>
              <a:rPr lang="zh-CN" altLang="zh-CN" kern="100" dirty="0">
                <a:latin typeface="+mn-ea"/>
                <a:cs typeface="宋体" panose="02010600030101010101" pitchFamily="2" charset="-122"/>
              </a:rPr>
              <a:t>素材</a:t>
            </a:r>
            <a:r>
              <a:rPr lang="en-US" altLang="zh-CN" kern="100" dirty="0">
                <a:latin typeface="+mn-ea"/>
                <a:cs typeface="宋体" panose="02010600030101010101" pitchFamily="2" charset="-122"/>
              </a:rPr>
              <a:t>)</a:t>
            </a:r>
            <a:endParaRPr lang="zh-CN" altLang="zh-CN" sz="1400" kern="100" dirty="0">
              <a:latin typeface="+mn-ea"/>
              <a:cs typeface="Times New Roman" panose="02020603050405020304" pitchFamily="18" charset="0"/>
            </a:endParaRPr>
          </a:p>
          <a:p>
            <a:pPr algn="just">
              <a:lnSpc>
                <a:spcPct val="150000"/>
              </a:lnSpc>
              <a:spcAft>
                <a:spcPts val="0"/>
              </a:spcAft>
            </a:pPr>
            <a:r>
              <a:rPr lang="zh-CN" altLang="zh-CN" b="1" kern="100" dirty="0">
                <a:latin typeface="+mn-ea"/>
                <a:cs typeface="宋体" panose="02010600030101010101" pitchFamily="2" charset="-122"/>
              </a:rPr>
              <a:t>实例位置 </a:t>
            </a:r>
            <a:r>
              <a:rPr lang="zh-CN" altLang="zh-CN" kern="100" dirty="0">
                <a:latin typeface="+mn-ea"/>
                <a:cs typeface="宋体" panose="02010600030101010101" pitchFamily="2" charset="-122"/>
              </a:rPr>
              <a:t>实例文件</a:t>
            </a:r>
            <a:r>
              <a:rPr lang="en-US" altLang="zh-CN" kern="100" dirty="0">
                <a:latin typeface="+mn-ea"/>
                <a:cs typeface="宋体" panose="02010600030101010101" pitchFamily="2" charset="-122"/>
              </a:rPr>
              <a:t>&gt;CH05&gt;</a:t>
            </a:r>
            <a:r>
              <a:rPr lang="zh-CN" altLang="zh-CN" kern="100" dirty="0">
                <a:latin typeface="+mn-ea"/>
                <a:cs typeface="宋体" panose="02010600030101010101" pitchFamily="2" charset="-122"/>
              </a:rPr>
              <a:t>课堂案例——遮罩动画</a:t>
            </a:r>
            <a:r>
              <a:rPr lang="en-US" altLang="zh-CN" kern="100" dirty="0">
                <a:latin typeface="+mn-ea"/>
                <a:cs typeface="宋体" panose="02010600030101010101" pitchFamily="2" charset="-122"/>
              </a:rPr>
              <a:t>.aep</a:t>
            </a:r>
            <a:endParaRPr lang="zh-CN" altLang="zh-CN" sz="1400" kern="100" dirty="0">
              <a:latin typeface="+mn-ea"/>
              <a:cs typeface="Times New Roman" panose="02020603050405020304" pitchFamily="18" charset="0"/>
            </a:endParaRPr>
          </a:p>
          <a:p>
            <a:pPr algn="just">
              <a:lnSpc>
                <a:spcPct val="150000"/>
              </a:lnSpc>
              <a:spcAft>
                <a:spcPts val="0"/>
              </a:spcAft>
            </a:pPr>
            <a:r>
              <a:rPr lang="zh-CN" altLang="zh-CN" b="1" kern="100" dirty="0">
                <a:latin typeface="+mn-ea"/>
                <a:cs typeface="宋体" panose="02010600030101010101" pitchFamily="2" charset="-122"/>
              </a:rPr>
              <a:t>案例描述 </a:t>
            </a:r>
            <a:r>
              <a:rPr lang="zh-CN" altLang="zh-CN" kern="100" dirty="0">
                <a:latin typeface="+mn-ea"/>
                <a:cs typeface="宋体" panose="02010600030101010101" pitchFamily="2" charset="-122"/>
              </a:rPr>
              <a:t>遮罩动画在</a:t>
            </a:r>
            <a:r>
              <a:rPr lang="en-US" altLang="zh-CN" kern="100" dirty="0">
                <a:latin typeface="+mn-ea"/>
                <a:cs typeface="宋体" panose="02010600030101010101" pitchFamily="2" charset="-122"/>
              </a:rPr>
              <a:t>After Effects </a:t>
            </a:r>
            <a:r>
              <a:rPr lang="zh-CN" altLang="zh-CN" kern="100" dirty="0">
                <a:latin typeface="+mn-ea"/>
                <a:cs typeface="宋体" panose="02010600030101010101" pitchFamily="2" charset="-122"/>
              </a:rPr>
              <a:t>中应用非常的广泛，在各种特效和动画的制作过程中几乎都会用到遮罩动画，使最后效果更加的具有动感，使用频率也非常高。本案例中将使用蒙版功能使素材以一个非常艺术的方式呈现，制作效果如图</a:t>
            </a:r>
            <a:r>
              <a:rPr lang="en-US" altLang="zh-CN" kern="100" dirty="0">
                <a:latin typeface="+mn-ea"/>
                <a:cs typeface="宋体" panose="02010600030101010101" pitchFamily="2" charset="-122"/>
              </a:rPr>
              <a:t>5-38</a:t>
            </a:r>
            <a:r>
              <a:rPr lang="zh-CN" altLang="zh-CN" kern="100" dirty="0">
                <a:latin typeface="+mn-ea"/>
                <a:cs typeface="宋体" panose="02010600030101010101" pitchFamily="2" charset="-122"/>
              </a:rPr>
              <a:t>所示。</a:t>
            </a:r>
            <a:endParaRPr lang="zh-CN" altLang="zh-CN" sz="1400" kern="100" dirty="0">
              <a:latin typeface="+mn-ea"/>
              <a:cs typeface="Times New Roman" panose="02020603050405020304" pitchFamily="18" charset="0"/>
            </a:endParaRPr>
          </a:p>
          <a:p>
            <a:pPr algn="just">
              <a:lnSpc>
                <a:spcPct val="150000"/>
              </a:lnSpc>
              <a:spcAft>
                <a:spcPts val="0"/>
              </a:spcAft>
            </a:pPr>
            <a:r>
              <a:rPr lang="zh-CN" altLang="zh-CN" b="1" kern="100" dirty="0">
                <a:latin typeface="+mn-ea"/>
                <a:cs typeface="宋体" panose="02010600030101010101" pitchFamily="2" charset="-122"/>
              </a:rPr>
              <a:t>难易指数 </a:t>
            </a:r>
            <a:r>
              <a:rPr lang="zh-CN" altLang="zh-CN" kern="100" dirty="0">
                <a:latin typeface="+mn-ea"/>
                <a:cs typeface="宋体" panose="02010600030101010101" pitchFamily="2" charset="-122"/>
              </a:rPr>
              <a:t> ★★★★★</a:t>
            </a:r>
            <a:endParaRPr lang="zh-CN" altLang="zh-CN" sz="1400" kern="100" dirty="0">
              <a:effectLst/>
              <a:latin typeface="+mn-ea"/>
              <a:cs typeface="Times New Roman" panose="02020603050405020304" pitchFamily="18" charset="0"/>
            </a:endParaRPr>
          </a:p>
        </p:txBody>
      </p:sp>
      <p:pic>
        <p:nvPicPr>
          <p:cNvPr id="13" name="图片 12"/>
          <p:cNvPicPr/>
          <p:nvPr/>
        </p:nvPicPr>
        <p:blipFill>
          <a:blip r:embed="rId3">
            <a:extLst>
              <a:ext uri="{28A0092B-C50C-407E-A947-70E740481C1C}">
                <a14:useLocalDpi xmlns:a14="http://schemas.microsoft.com/office/drawing/2010/main" val="0"/>
              </a:ext>
            </a:extLst>
          </a:blip>
          <a:srcRect/>
          <a:stretch>
            <a:fillRect/>
          </a:stretch>
        </p:blipFill>
        <p:spPr>
          <a:xfrm>
            <a:off x="2775284" y="3248860"/>
            <a:ext cx="6031832" cy="2221498"/>
          </a:xfrm>
          <a:prstGeom prst="rect">
            <a:avLst/>
          </a:prstGeom>
          <a:noFill/>
          <a:ln>
            <a:noFill/>
          </a:ln>
        </p:spPr>
      </p:pic>
      <p:sp>
        <p:nvSpPr>
          <p:cNvPr id="14" name="矩形 13"/>
          <p:cNvSpPr/>
          <p:nvPr/>
        </p:nvSpPr>
        <p:spPr>
          <a:xfrm>
            <a:off x="8857884" y="3980114"/>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5-38</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033437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6"/>
          <p:cNvSpPr/>
          <p:nvPr>
            <p:custDataLst>
              <p:tags r:id="rId1"/>
            </p:custDataLst>
          </p:nvPr>
        </p:nvSpPr>
        <p:spPr>
          <a:xfrm>
            <a:off x="2545566" y="862758"/>
            <a:ext cx="9499327" cy="165760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11" name="组合 10"/>
          <p:cNvGrpSpPr/>
          <p:nvPr/>
        </p:nvGrpSpPr>
        <p:grpSpPr>
          <a:xfrm>
            <a:off x="-116067" y="575952"/>
            <a:ext cx="2516914" cy="1069433"/>
            <a:chOff x="-116067" y="575952"/>
            <a:chExt cx="2516914" cy="1069433"/>
          </a:xfrm>
        </p:grpSpPr>
        <p:grpSp>
          <p:nvGrpSpPr>
            <p:cNvPr id="2" name="组合 1"/>
            <p:cNvGrpSpPr/>
            <p:nvPr/>
          </p:nvGrpSpPr>
          <p:grpSpPr>
            <a:xfrm>
              <a:off x="-116067" y="575952"/>
              <a:ext cx="2516914" cy="1069433"/>
              <a:chOff x="-116067" y="575952"/>
              <a:chExt cx="2516914" cy="1069433"/>
            </a:xfrm>
          </p:grpSpPr>
          <p:sp>
            <p:nvSpPr>
              <p:cNvPr id="3" name="等腰三角形 2"/>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818" y="575952"/>
                <a:ext cx="2166088" cy="1069433"/>
                <a:chOff x="84059" y="1595724"/>
                <a:chExt cx="2166088" cy="1651545"/>
              </a:xfrm>
            </p:grpSpPr>
            <p:grpSp>
              <p:nvGrpSpPr>
                <p:cNvPr id="6" name="组合 5"/>
                <p:cNvGrpSpPr/>
                <p:nvPr/>
              </p:nvGrpSpPr>
              <p:grpSpPr>
                <a:xfrm>
                  <a:off x="84059" y="1595724"/>
                  <a:ext cx="2166088" cy="1651545"/>
                  <a:chOff x="112295" y="1306286"/>
                  <a:chExt cx="2166088" cy="1651545"/>
                </a:xfrm>
              </p:grpSpPr>
              <p:sp>
                <p:nvSpPr>
                  <p:cNvPr id="8"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7" name="矩形 6"/>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5" name="矩形 4"/>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0" name="矩形 9"/>
            <p:cNvSpPr/>
            <p:nvPr/>
          </p:nvSpPr>
          <p:spPr>
            <a:xfrm>
              <a:off x="125620" y="596248"/>
              <a:ext cx="1902081"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Calibri" panose="020F0502020204030204" pitchFamily="34" charset="0"/>
                  <a:ea typeface="宋体" panose="02010600030101010101" pitchFamily="2" charset="-122"/>
                  <a:cs typeface="宋体" panose="02010600030101010101" pitchFamily="2" charset="-122"/>
                </a:rPr>
                <a:t>课堂案例——遮罩动画</a:t>
              </a:r>
              <a:endParaRPr lang="zh-CN" altLang="zh-CN" sz="16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12" name="矩形 11"/>
          <p:cNvSpPr/>
          <p:nvPr/>
        </p:nvSpPr>
        <p:spPr>
          <a:xfrm>
            <a:off x="2362652" y="98011"/>
            <a:ext cx="1627369" cy="664862"/>
          </a:xfrm>
          <a:prstGeom prst="rect">
            <a:avLst/>
          </a:prstGeom>
        </p:spPr>
        <p:txBody>
          <a:bodyPr wrap="none">
            <a:spAutoFit/>
          </a:bodyPr>
          <a:lstStyle/>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598821" y="766035"/>
            <a:ext cx="9111917" cy="1754326"/>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：启动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 2022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，导入学习资源中的“实例文件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&gt;CH05&gt;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课堂案例——遮罩动画</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.aep</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”文件，随后在“项目”面板中双击“猫咪”加载该合成，如图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5-39</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a:xfrm>
            <a:off x="2545566" y="2766327"/>
            <a:ext cx="3823150" cy="3121126"/>
          </a:xfrm>
          <a:prstGeom prst="rect">
            <a:avLst/>
          </a:prstGeom>
          <a:noFill/>
          <a:ln>
            <a:noFill/>
          </a:ln>
        </p:spPr>
      </p:pic>
      <p:sp>
        <p:nvSpPr>
          <p:cNvPr id="16" name="矩形 15"/>
          <p:cNvSpPr/>
          <p:nvPr/>
        </p:nvSpPr>
        <p:spPr>
          <a:xfrm>
            <a:off x="6382022" y="3640306"/>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5-39</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186829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6"/>
          <p:cNvSpPr/>
          <p:nvPr>
            <p:custDataLst>
              <p:tags r:id="rId1"/>
            </p:custDataLst>
          </p:nvPr>
        </p:nvSpPr>
        <p:spPr>
          <a:xfrm>
            <a:off x="2577650" y="873988"/>
            <a:ext cx="9421845" cy="279986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25620" y="596248"/>
              <a:ext cx="1902081"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Calibri" panose="020F0502020204030204" pitchFamily="34" charset="0"/>
                  <a:ea typeface="宋体" panose="02010600030101010101" pitchFamily="2" charset="-122"/>
                  <a:cs typeface="宋体" panose="02010600030101010101" pitchFamily="2" charset="-122"/>
                </a:rPr>
                <a:t>课堂案例——遮罩动画</a:t>
              </a:r>
              <a:endParaRPr lang="zh-CN" altLang="zh-CN" sz="16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12" name="矩形 11"/>
          <p:cNvSpPr/>
          <p:nvPr/>
        </p:nvSpPr>
        <p:spPr>
          <a:xfrm>
            <a:off x="2362652" y="98011"/>
            <a:ext cx="1627369" cy="664862"/>
          </a:xfrm>
          <a:prstGeom prst="rect">
            <a:avLst/>
          </a:prstGeom>
        </p:spPr>
        <p:txBody>
          <a:bodyPr wrap="none">
            <a:spAutoFit/>
          </a:bodyPr>
          <a:lstStyle/>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711116" y="814388"/>
            <a:ext cx="8839200" cy="2807948"/>
          </a:xfrm>
          <a:prstGeom prst="rect">
            <a:avLst/>
          </a:prstGeom>
        </p:spPr>
        <p:txBody>
          <a:bodyPr wrap="square">
            <a:spAutoFit/>
          </a:bodyPr>
          <a:lstStyle/>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02</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：在“时间轴”面板中选中“猫咪”图层，然后在上方工具栏中选择“矩形工具”，随后在监视器范围内按住鼠标左边并拖动绘制蒙版，具体大小如图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5-40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所示。随后将时间轴放在第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秒处，然后选择图层中此蒙版的“蒙版路径”属性，设置关键帧属性，随后将时间轴放回第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帧处，在监视器中框选蒙版下方两个点，随后鼠标设置在如图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5-41</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所示的位置，最后框选关键帧，按快捷健</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F9</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把它们的插值变为贝塞尔曲线，如图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5-42</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a:xfrm>
            <a:off x="2831582" y="3784966"/>
            <a:ext cx="3392756" cy="2744171"/>
          </a:xfrm>
          <a:prstGeom prst="rect">
            <a:avLst/>
          </a:prstGeom>
          <a:noFill/>
          <a:ln>
            <a:noFill/>
          </a:ln>
        </p:spPr>
      </p:pic>
      <p:sp>
        <p:nvSpPr>
          <p:cNvPr id="16" name="矩形 15"/>
          <p:cNvSpPr/>
          <p:nvPr/>
        </p:nvSpPr>
        <p:spPr>
          <a:xfrm>
            <a:off x="6261544" y="4649220"/>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5-40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7" name="图片 16"/>
          <p:cNvPicPr/>
          <p:nvPr/>
        </p:nvPicPr>
        <p:blipFill>
          <a:blip r:embed="rId4">
            <a:extLst>
              <a:ext uri="{28A0092B-C50C-407E-A947-70E740481C1C}">
                <a14:useLocalDpi xmlns:a14="http://schemas.microsoft.com/office/drawing/2010/main" val="0"/>
              </a:ext>
            </a:extLst>
          </a:blip>
          <a:srcRect/>
          <a:stretch>
            <a:fillRect/>
          </a:stretch>
        </p:blipFill>
        <p:spPr>
          <a:xfrm>
            <a:off x="7323222" y="3784966"/>
            <a:ext cx="3248525" cy="2744171"/>
          </a:xfrm>
          <a:prstGeom prst="rect">
            <a:avLst/>
          </a:prstGeom>
          <a:noFill/>
          <a:ln>
            <a:noFill/>
          </a:ln>
        </p:spPr>
      </p:pic>
      <p:sp>
        <p:nvSpPr>
          <p:cNvPr id="18" name="矩形 17"/>
          <p:cNvSpPr/>
          <p:nvPr/>
        </p:nvSpPr>
        <p:spPr>
          <a:xfrm>
            <a:off x="10713227" y="4649220"/>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5-41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46366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25620" y="596248"/>
              <a:ext cx="1902081"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Calibri" panose="020F0502020204030204" pitchFamily="34" charset="0"/>
                  <a:ea typeface="宋体" panose="02010600030101010101" pitchFamily="2" charset="-122"/>
                  <a:cs typeface="宋体" panose="02010600030101010101" pitchFamily="2" charset="-122"/>
                </a:rPr>
                <a:t>课堂案例——遮罩动画</a:t>
              </a:r>
              <a:endParaRPr lang="zh-CN" altLang="zh-CN" sz="16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12" name="矩形 11"/>
          <p:cNvSpPr/>
          <p:nvPr/>
        </p:nvSpPr>
        <p:spPr>
          <a:xfrm>
            <a:off x="2362652" y="98011"/>
            <a:ext cx="1627369" cy="664862"/>
          </a:xfrm>
          <a:prstGeom prst="rect">
            <a:avLst/>
          </a:prstGeom>
        </p:spPr>
        <p:txBody>
          <a:bodyPr wrap="none">
            <a:spAutoFit/>
          </a:bodyPr>
          <a:lstStyle/>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3" name="图片 12"/>
          <p:cNvPicPr/>
          <p:nvPr/>
        </p:nvPicPr>
        <p:blipFill>
          <a:blip r:embed="rId3">
            <a:extLst>
              <a:ext uri="{28A0092B-C50C-407E-A947-70E740481C1C}">
                <a14:useLocalDpi xmlns:a14="http://schemas.microsoft.com/office/drawing/2010/main" val="0"/>
              </a:ext>
            </a:extLst>
          </a:blip>
          <a:srcRect/>
          <a:stretch>
            <a:fillRect/>
          </a:stretch>
        </p:blipFill>
        <p:spPr>
          <a:xfrm>
            <a:off x="3031956" y="868114"/>
            <a:ext cx="8293770" cy="1705032"/>
          </a:xfrm>
          <a:prstGeom prst="rect">
            <a:avLst/>
          </a:prstGeom>
          <a:noFill/>
          <a:ln>
            <a:noFill/>
          </a:ln>
        </p:spPr>
      </p:pic>
      <p:sp>
        <p:nvSpPr>
          <p:cNvPr id="14" name="矩形 13"/>
          <p:cNvSpPr/>
          <p:nvPr/>
        </p:nvSpPr>
        <p:spPr>
          <a:xfrm>
            <a:off x="6233550" y="2573146"/>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5-42</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17" name="组合 16"/>
          <p:cNvGrpSpPr/>
          <p:nvPr/>
        </p:nvGrpSpPr>
        <p:grpSpPr>
          <a:xfrm>
            <a:off x="3238102" y="3207671"/>
            <a:ext cx="8737326" cy="2114678"/>
            <a:chOff x="2692674" y="2996866"/>
            <a:chExt cx="8737326" cy="1657603"/>
          </a:xfrm>
        </p:grpSpPr>
        <p:sp>
          <p:nvSpPr>
            <p:cNvPr id="16" name="圆角矩形 6"/>
            <p:cNvSpPr/>
            <p:nvPr>
              <p:custDataLst>
                <p:tags r:id="rId1"/>
              </p:custDataLst>
            </p:nvPr>
          </p:nvSpPr>
          <p:spPr>
            <a:xfrm>
              <a:off x="2692674" y="2996866"/>
              <a:ext cx="8737326" cy="165760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a:p>
          </p:txBody>
        </p:sp>
        <p:sp>
          <p:nvSpPr>
            <p:cNvPr id="15" name="矩形 14"/>
            <p:cNvSpPr/>
            <p:nvPr/>
          </p:nvSpPr>
          <p:spPr>
            <a:xfrm>
              <a:off x="2927683" y="3156254"/>
              <a:ext cx="8502316" cy="1422954"/>
            </a:xfrm>
            <a:prstGeom prst="rect">
              <a:avLst/>
            </a:prstGeom>
          </p:spPr>
          <p:txBody>
            <a:bodyPr wrap="square">
              <a:spAutoFit/>
            </a:bodyPr>
            <a:lstStyle/>
            <a:p>
              <a:pPr algn="just">
                <a:lnSpc>
                  <a:spcPct val="150000"/>
                </a:lnSpc>
                <a:spcAft>
                  <a:spcPts val="0"/>
                </a:spcAft>
              </a:pPr>
              <a:r>
                <a:rPr lang="zh-CN" altLang="zh-CN" sz="2000" b="1"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这里有一点需要注意：</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在为蒙版设置路径动画时，每个顶点是可以单独移动的，想要移动几个点只需要选中这几个点，随后进行移动即可，选中后的顶点图标也会有些许差别，如图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5-43</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8" name="图片 17"/>
          <p:cNvPicPr/>
          <p:nvPr/>
        </p:nvPicPr>
        <p:blipFill>
          <a:blip r:embed="rId4">
            <a:extLst>
              <a:ext uri="{28A0092B-C50C-407E-A947-70E740481C1C}">
                <a14:useLocalDpi xmlns:a14="http://schemas.microsoft.com/office/drawing/2010/main" val="0"/>
              </a:ext>
            </a:extLst>
          </a:blip>
          <a:srcRect/>
          <a:stretch>
            <a:fillRect/>
          </a:stretch>
        </p:blipFill>
        <p:spPr>
          <a:xfrm>
            <a:off x="95959" y="2810244"/>
            <a:ext cx="2855497" cy="2512105"/>
          </a:xfrm>
          <a:prstGeom prst="rect">
            <a:avLst/>
          </a:prstGeom>
          <a:noFill/>
          <a:ln>
            <a:noFill/>
          </a:ln>
        </p:spPr>
      </p:pic>
      <p:sp>
        <p:nvSpPr>
          <p:cNvPr id="20" name="矩形 19"/>
          <p:cNvSpPr/>
          <p:nvPr/>
        </p:nvSpPr>
        <p:spPr>
          <a:xfrm>
            <a:off x="939471" y="5322349"/>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5-43</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327414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25620" y="596248"/>
              <a:ext cx="1902081"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Calibri" panose="020F0502020204030204" pitchFamily="34" charset="0"/>
                  <a:ea typeface="宋体" panose="02010600030101010101" pitchFamily="2" charset="-122"/>
                  <a:cs typeface="宋体" panose="02010600030101010101" pitchFamily="2" charset="-122"/>
                </a:rPr>
                <a:t>课堂案例——遮罩动画</a:t>
              </a:r>
              <a:endParaRPr lang="zh-CN" altLang="zh-CN" sz="16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12" name="矩形 11"/>
          <p:cNvSpPr/>
          <p:nvPr/>
        </p:nvSpPr>
        <p:spPr>
          <a:xfrm>
            <a:off x="2362652" y="98011"/>
            <a:ext cx="1627369" cy="664862"/>
          </a:xfrm>
          <a:prstGeom prst="rect">
            <a:avLst/>
          </a:prstGeom>
        </p:spPr>
        <p:txBody>
          <a:bodyPr wrap="none">
            <a:spAutoFit/>
          </a:bodyPr>
          <a:lstStyle/>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5" name="组合 14"/>
          <p:cNvGrpSpPr/>
          <p:nvPr/>
        </p:nvGrpSpPr>
        <p:grpSpPr>
          <a:xfrm>
            <a:off x="2716736" y="868114"/>
            <a:ext cx="8737326" cy="2893188"/>
            <a:chOff x="2716736" y="868114"/>
            <a:chExt cx="8737326" cy="2893188"/>
          </a:xfrm>
        </p:grpSpPr>
        <p:sp>
          <p:nvSpPr>
            <p:cNvPr id="14" name="圆角矩形 6"/>
            <p:cNvSpPr/>
            <p:nvPr>
              <p:custDataLst>
                <p:tags r:id="rId1"/>
              </p:custDataLst>
            </p:nvPr>
          </p:nvSpPr>
          <p:spPr>
            <a:xfrm>
              <a:off x="2716736" y="868114"/>
              <a:ext cx="8737326" cy="289318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sp>
          <p:nvSpPr>
            <p:cNvPr id="13" name="矩形 12"/>
            <p:cNvSpPr/>
            <p:nvPr/>
          </p:nvSpPr>
          <p:spPr>
            <a:xfrm>
              <a:off x="2842649" y="953354"/>
              <a:ext cx="8406063" cy="2807948"/>
            </a:xfrm>
            <a:prstGeom prst="rect">
              <a:avLst/>
            </a:prstGeom>
          </p:spPr>
          <p:txBody>
            <a:bodyPr wrap="square">
              <a:spAutoFit/>
            </a:bodyPr>
            <a:lstStyle/>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03</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：回到“项目”面板中，再次将“猫咪</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.jpg</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”素材拖拽到“时间轴”面板中</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并让它位于最上方，并且右键重命名为“猫咪</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”，然后在第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秒处再次绘制矩形蒙版，如图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5-44</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所示，并设置“蒙版路径”属性的动画关键帧，随后将时间轴放回第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帧处，在监视器中框选蒙版四个点，鼠标设置在如图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5-45</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所示的位置，最后框选关键帧，按快捷键</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F9</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把它们的插值变为贝塞尔曲线。</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    </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6" name="图片 15"/>
          <p:cNvPicPr/>
          <p:nvPr/>
        </p:nvPicPr>
        <p:blipFill>
          <a:blip r:embed="rId3">
            <a:extLst>
              <a:ext uri="{28A0092B-C50C-407E-A947-70E740481C1C}">
                <a14:useLocalDpi xmlns:a14="http://schemas.microsoft.com/office/drawing/2010/main" val="0"/>
              </a:ext>
            </a:extLst>
          </a:blip>
          <a:srcRect/>
          <a:stretch>
            <a:fillRect/>
          </a:stretch>
        </p:blipFill>
        <p:spPr>
          <a:xfrm>
            <a:off x="2842649" y="3866543"/>
            <a:ext cx="3105772" cy="2572750"/>
          </a:xfrm>
          <a:prstGeom prst="rect">
            <a:avLst/>
          </a:prstGeom>
          <a:noFill/>
          <a:ln>
            <a:noFill/>
          </a:ln>
        </p:spPr>
      </p:pic>
      <p:pic>
        <p:nvPicPr>
          <p:cNvPr id="17" name="图片 16"/>
          <p:cNvPicPr/>
          <p:nvPr/>
        </p:nvPicPr>
        <p:blipFill>
          <a:blip r:embed="rId4">
            <a:extLst>
              <a:ext uri="{28A0092B-C50C-407E-A947-70E740481C1C}">
                <a14:useLocalDpi xmlns:a14="http://schemas.microsoft.com/office/drawing/2010/main" val="0"/>
              </a:ext>
            </a:extLst>
          </a:blip>
          <a:srcRect/>
          <a:stretch>
            <a:fillRect/>
          </a:stretch>
        </p:blipFill>
        <p:spPr>
          <a:xfrm>
            <a:off x="7476305" y="3866543"/>
            <a:ext cx="3223779" cy="2572750"/>
          </a:xfrm>
          <a:prstGeom prst="rect">
            <a:avLst/>
          </a:prstGeom>
          <a:noFill/>
          <a:ln>
            <a:noFill/>
          </a:ln>
        </p:spPr>
      </p:pic>
      <p:sp>
        <p:nvSpPr>
          <p:cNvPr id="18" name="矩形 17"/>
          <p:cNvSpPr/>
          <p:nvPr/>
        </p:nvSpPr>
        <p:spPr>
          <a:xfrm>
            <a:off x="6078508" y="4899002"/>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5-44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0" name="矩形 19"/>
          <p:cNvSpPr/>
          <p:nvPr/>
        </p:nvSpPr>
        <p:spPr>
          <a:xfrm>
            <a:off x="10842247" y="4899001"/>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5-45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873353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6"/>
          <p:cNvSpPr/>
          <p:nvPr>
            <p:custDataLst>
              <p:tags r:id="rId1"/>
            </p:custDataLst>
          </p:nvPr>
        </p:nvSpPr>
        <p:spPr>
          <a:xfrm>
            <a:off x="2762051" y="781504"/>
            <a:ext cx="8948686" cy="252317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25620" y="596248"/>
              <a:ext cx="1902081"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Calibri" panose="020F0502020204030204" pitchFamily="34" charset="0"/>
                  <a:ea typeface="宋体" panose="02010600030101010101" pitchFamily="2" charset="-122"/>
                  <a:cs typeface="宋体" panose="02010600030101010101" pitchFamily="2" charset="-122"/>
                </a:rPr>
                <a:t>课堂案例——遮罩动画</a:t>
              </a:r>
              <a:endParaRPr lang="zh-CN" altLang="zh-CN" sz="16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12" name="矩形 11"/>
          <p:cNvSpPr/>
          <p:nvPr/>
        </p:nvSpPr>
        <p:spPr>
          <a:xfrm>
            <a:off x="2362652" y="98011"/>
            <a:ext cx="1627369" cy="664862"/>
          </a:xfrm>
          <a:prstGeom prst="rect">
            <a:avLst/>
          </a:prstGeom>
        </p:spPr>
        <p:txBody>
          <a:bodyPr wrap="none">
            <a:spAutoFit/>
          </a:bodyPr>
          <a:lstStyle/>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883426" y="888927"/>
            <a:ext cx="8637877" cy="2308324"/>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：选中上一步中的图层，将其“缩放”设置为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(115.0%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115.0%)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，然后在效果中搜索“色调”效果，选择在“颜色校正”下的“色调”效果，拖动到此层上，并把“着色数量”设置为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5-46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a:xfrm>
            <a:off x="2883425" y="3572609"/>
            <a:ext cx="5154611" cy="2395054"/>
          </a:xfrm>
          <a:prstGeom prst="rect">
            <a:avLst/>
          </a:prstGeom>
          <a:noFill/>
          <a:ln>
            <a:noFill/>
          </a:ln>
        </p:spPr>
      </p:pic>
      <p:sp>
        <p:nvSpPr>
          <p:cNvPr id="16" name="矩形 15"/>
          <p:cNvSpPr/>
          <p:nvPr/>
        </p:nvSpPr>
        <p:spPr>
          <a:xfrm>
            <a:off x="8038037" y="4379495"/>
            <a:ext cx="865331" cy="646331"/>
          </a:xfrm>
          <a:prstGeom prst="rect">
            <a:avLst/>
          </a:prstGeom>
        </p:spPr>
        <p:txBody>
          <a:bodyPr wrap="square">
            <a:spAutoFit/>
          </a:bodyPr>
          <a:lstStyle/>
          <a:p>
            <a:pPr algn="ctr">
              <a:lnSpc>
                <a:spcPct val="150000"/>
              </a:lnSpc>
              <a:spcAft>
                <a:spcPts val="0"/>
              </a:spcAft>
            </a:pPr>
            <a:r>
              <a:rPr lang="en-US" altLang="zh-CN" sz="2400" kern="100" dirty="0">
                <a:latin typeface="宋体" panose="02010600030101010101" pitchFamily="2" charset="-122"/>
                <a:ea typeface="宋体" panose="02010600030101010101" pitchFamily="2" charset="-122"/>
                <a:cs typeface="宋体" panose="02010600030101010101" pitchFamily="2" charset="-122"/>
              </a:rPr>
              <a:t>5-46</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046948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762051" y="781503"/>
            <a:ext cx="8948686" cy="323112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3" name="组合 2"/>
          <p:cNvGrpSpPr/>
          <p:nvPr/>
        </p:nvGrpSpPr>
        <p:grpSpPr>
          <a:xfrm>
            <a:off x="-116067" y="575952"/>
            <a:ext cx="2516914" cy="1069433"/>
            <a:chOff x="-116067" y="575952"/>
            <a:chExt cx="2516914" cy="1069433"/>
          </a:xfrm>
        </p:grpSpPr>
        <p:grpSp>
          <p:nvGrpSpPr>
            <p:cNvPr id="4" name="组合 3"/>
            <p:cNvGrpSpPr/>
            <p:nvPr/>
          </p:nvGrpSpPr>
          <p:grpSpPr>
            <a:xfrm>
              <a:off x="-116067" y="575952"/>
              <a:ext cx="2516914" cy="1069433"/>
              <a:chOff x="-116067" y="575952"/>
              <a:chExt cx="2516914" cy="1069433"/>
            </a:xfrm>
          </p:grpSpPr>
          <p:sp>
            <p:nvSpPr>
              <p:cNvPr id="6" name="等腰三角形 5"/>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0818" y="575952"/>
                <a:ext cx="2166088" cy="1069433"/>
                <a:chOff x="84059" y="1595724"/>
                <a:chExt cx="2166088" cy="1651545"/>
              </a:xfrm>
            </p:grpSpPr>
            <p:grpSp>
              <p:nvGrpSpPr>
                <p:cNvPr id="9" name="组合 8"/>
                <p:cNvGrpSpPr/>
                <p:nvPr/>
              </p:nvGrpSpPr>
              <p:grpSpPr>
                <a:xfrm>
                  <a:off x="84059" y="1595724"/>
                  <a:ext cx="2166088" cy="1651545"/>
                  <a:chOff x="112295" y="1306286"/>
                  <a:chExt cx="2166088" cy="1651545"/>
                </a:xfrm>
              </p:grpSpPr>
              <p:sp>
                <p:nvSpPr>
                  <p:cNvPr id="11"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10" name="矩形 9"/>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 name="矩形 4"/>
            <p:cNvSpPr/>
            <p:nvPr/>
          </p:nvSpPr>
          <p:spPr>
            <a:xfrm>
              <a:off x="125620" y="596248"/>
              <a:ext cx="1902081"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Calibri" panose="020F0502020204030204" pitchFamily="34" charset="0"/>
                  <a:ea typeface="宋体" panose="02010600030101010101" pitchFamily="2" charset="-122"/>
                  <a:cs typeface="宋体" panose="02010600030101010101" pitchFamily="2" charset="-122"/>
                </a:rPr>
                <a:t>课堂案例——遮罩动画</a:t>
              </a:r>
              <a:endParaRPr lang="zh-CN" altLang="zh-CN" sz="16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13" name="矩形 12"/>
          <p:cNvSpPr/>
          <p:nvPr/>
        </p:nvSpPr>
        <p:spPr>
          <a:xfrm>
            <a:off x="2362652" y="98011"/>
            <a:ext cx="1627369" cy="664862"/>
          </a:xfrm>
          <a:prstGeom prst="rect">
            <a:avLst/>
          </a:prstGeom>
        </p:spPr>
        <p:txBody>
          <a:bodyPr wrap="none">
            <a:spAutoFit/>
          </a:bodyPr>
          <a:lstStyle/>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2883426" y="743020"/>
            <a:ext cx="8650848" cy="3269613"/>
          </a:xfrm>
          <a:prstGeom prst="rect">
            <a:avLst/>
          </a:prstGeom>
        </p:spPr>
        <p:txBody>
          <a:bodyPr wrap="square">
            <a:spAutoFit/>
          </a:bodyPr>
          <a:lstStyle/>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05</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：继续选中上—步中的图层，按快捷键</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Ctrl+D</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将其复制一份，删掉复制出来图层里的所有属性，包括加上的蒙版以及效果，随后放在时间轴面板的最顶层。在第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6</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秒</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15</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帧处绘制两个蒙版</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5-47</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并将两个蒙版都在此为止。设置动画关键帧，接着回到第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帧处设置蒙版位置，如图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5-48</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所示，按快捷键</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F9</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把这些关键帧的插值变为贝塞尔曲线。最后将较小蒙版的混合模式设置为“相减”</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注意这里是蒙版的混合模式，不是图层的混合模式</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，并把它的后一个关键帧移动到第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7</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秒处，如图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5-49</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a:xfrm>
            <a:off x="2762051" y="4051114"/>
            <a:ext cx="2981023" cy="2681857"/>
          </a:xfrm>
          <a:prstGeom prst="rect">
            <a:avLst/>
          </a:prstGeom>
          <a:noFill/>
          <a:ln>
            <a:noFill/>
          </a:ln>
        </p:spPr>
      </p:pic>
      <p:sp>
        <p:nvSpPr>
          <p:cNvPr id="16" name="矩形 15"/>
          <p:cNvSpPr/>
          <p:nvPr/>
        </p:nvSpPr>
        <p:spPr>
          <a:xfrm>
            <a:off x="5717426" y="5019927"/>
            <a:ext cx="697627" cy="501291"/>
          </a:xfrm>
          <a:prstGeom prst="rect">
            <a:avLst/>
          </a:prstGeom>
        </p:spPr>
        <p:txBody>
          <a:bodyPr wrap="none">
            <a:spAutoFit/>
          </a:bodyPr>
          <a:lstStyle/>
          <a:p>
            <a:pPr algn="ctr">
              <a:lnSpc>
                <a:spcPct val="150000"/>
              </a:lnSpc>
              <a:spcAft>
                <a:spcPts val="0"/>
              </a:spcAft>
            </a:pPr>
            <a:r>
              <a:rPr lang="en-US" altLang="zh-CN" sz="2000" kern="100" dirty="0">
                <a:latin typeface="宋体" panose="02010600030101010101" pitchFamily="2" charset="-122"/>
                <a:ea typeface="宋体" panose="02010600030101010101" pitchFamily="2" charset="-122"/>
                <a:cs typeface="宋体" panose="02010600030101010101" pitchFamily="2" charset="-122"/>
              </a:rPr>
              <a:t>5-47</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7" name="图片 16"/>
          <p:cNvPicPr/>
          <p:nvPr/>
        </p:nvPicPr>
        <p:blipFill>
          <a:blip r:embed="rId4">
            <a:extLst>
              <a:ext uri="{28A0092B-C50C-407E-A947-70E740481C1C}">
                <a14:useLocalDpi xmlns:a14="http://schemas.microsoft.com/office/drawing/2010/main" val="0"/>
              </a:ext>
            </a:extLst>
          </a:blip>
          <a:srcRect/>
          <a:stretch>
            <a:fillRect/>
          </a:stretch>
        </p:blipFill>
        <p:spPr>
          <a:xfrm>
            <a:off x="6869596" y="4056772"/>
            <a:ext cx="2500831" cy="2676199"/>
          </a:xfrm>
          <a:prstGeom prst="rect">
            <a:avLst/>
          </a:prstGeom>
          <a:noFill/>
          <a:ln>
            <a:noFill/>
          </a:ln>
        </p:spPr>
      </p:pic>
      <p:sp>
        <p:nvSpPr>
          <p:cNvPr id="19" name="矩形 18"/>
          <p:cNvSpPr/>
          <p:nvPr/>
        </p:nvSpPr>
        <p:spPr>
          <a:xfrm>
            <a:off x="9719192" y="5035970"/>
            <a:ext cx="646331" cy="507831"/>
          </a:xfrm>
          <a:prstGeom prst="rect">
            <a:avLst/>
          </a:prstGeom>
        </p:spPr>
        <p:txBody>
          <a:bodyPr wrap="none">
            <a:spAutoFit/>
          </a:bodyPr>
          <a:lstStyle/>
          <a:p>
            <a:pPr algn="ctr">
              <a:lnSpc>
                <a:spcPct val="150000"/>
              </a:lnSpc>
              <a:spcAft>
                <a:spcPts val="0"/>
              </a:spcAft>
            </a:pPr>
            <a:r>
              <a:rPr lang="en-US" altLang="zh-CN" kern="100" dirty="0">
                <a:latin typeface="宋体" panose="02010600030101010101" pitchFamily="2" charset="-122"/>
                <a:ea typeface="宋体" panose="02010600030101010101" pitchFamily="2" charset="-122"/>
                <a:cs typeface="宋体" panose="02010600030101010101" pitchFamily="2" charset="-122"/>
              </a:rPr>
              <a:t>5-48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601739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1</a:t>
            </a:r>
            <a:endParaRPr lang="zh-CN" altLang="en-US" sz="2400" b="1" dirty="0">
              <a:solidFill>
                <a:schemeClr val="bg1"/>
              </a:solidFill>
            </a:endParaRPr>
          </a:p>
        </p:txBody>
      </p:sp>
      <p:sp>
        <p:nvSpPr>
          <p:cNvPr id="53" name="test_90790"/>
          <p:cNvSpPr/>
          <p:nvPr/>
        </p:nvSpPr>
        <p:spPr>
          <a:xfrm>
            <a:off x="5910565" y="4135899"/>
            <a:ext cx="370870" cy="480263"/>
          </a:xfrm>
          <a:custGeom>
            <a:avLst/>
            <a:gdLst>
              <a:gd name="connsiteX0" fmla="*/ 198712 w 469613"/>
              <a:gd name="connsiteY0" fmla="*/ 491417 h 608132"/>
              <a:gd name="connsiteX1" fmla="*/ 371809 w 469613"/>
              <a:gd name="connsiteY1" fmla="*/ 491417 h 608132"/>
              <a:gd name="connsiteX2" fmla="*/ 371809 w 469613"/>
              <a:gd name="connsiteY2" fmla="*/ 514068 h 608132"/>
              <a:gd name="connsiteX3" fmla="*/ 198712 w 469613"/>
              <a:gd name="connsiteY3" fmla="*/ 514068 h 608132"/>
              <a:gd name="connsiteX4" fmla="*/ 106118 w 469613"/>
              <a:gd name="connsiteY4" fmla="*/ 453480 h 608132"/>
              <a:gd name="connsiteX5" fmla="*/ 106118 w 469613"/>
              <a:gd name="connsiteY5" fmla="*/ 491461 h 608132"/>
              <a:gd name="connsiteX6" fmla="*/ 144037 w 469613"/>
              <a:gd name="connsiteY6" fmla="*/ 491461 h 608132"/>
              <a:gd name="connsiteX7" fmla="*/ 144037 w 469613"/>
              <a:gd name="connsiteY7" fmla="*/ 453480 h 608132"/>
              <a:gd name="connsiteX8" fmla="*/ 83479 w 469613"/>
              <a:gd name="connsiteY8" fmla="*/ 430872 h 608132"/>
              <a:gd name="connsiteX9" fmla="*/ 166676 w 469613"/>
              <a:gd name="connsiteY9" fmla="*/ 430872 h 608132"/>
              <a:gd name="connsiteX10" fmla="*/ 166676 w 469613"/>
              <a:gd name="connsiteY10" fmla="*/ 514069 h 608132"/>
              <a:gd name="connsiteX11" fmla="*/ 83479 w 469613"/>
              <a:gd name="connsiteY11" fmla="*/ 514069 h 608132"/>
              <a:gd name="connsiteX12" fmla="*/ 198712 w 469613"/>
              <a:gd name="connsiteY12" fmla="*/ 379077 h 608132"/>
              <a:gd name="connsiteX13" fmla="*/ 371809 w 469613"/>
              <a:gd name="connsiteY13" fmla="*/ 379077 h 608132"/>
              <a:gd name="connsiteX14" fmla="*/ 371809 w 469613"/>
              <a:gd name="connsiteY14" fmla="*/ 401728 h 608132"/>
              <a:gd name="connsiteX15" fmla="*/ 198712 w 469613"/>
              <a:gd name="connsiteY15" fmla="*/ 401728 h 608132"/>
              <a:gd name="connsiteX16" fmla="*/ 106118 w 469613"/>
              <a:gd name="connsiteY16" fmla="*/ 341222 h 608132"/>
              <a:gd name="connsiteX17" fmla="*/ 106118 w 469613"/>
              <a:gd name="connsiteY17" fmla="*/ 379109 h 608132"/>
              <a:gd name="connsiteX18" fmla="*/ 144037 w 469613"/>
              <a:gd name="connsiteY18" fmla="*/ 379109 h 608132"/>
              <a:gd name="connsiteX19" fmla="*/ 144037 w 469613"/>
              <a:gd name="connsiteY19" fmla="*/ 341222 h 608132"/>
              <a:gd name="connsiteX20" fmla="*/ 83479 w 469613"/>
              <a:gd name="connsiteY20" fmla="*/ 318602 h 608132"/>
              <a:gd name="connsiteX21" fmla="*/ 166676 w 469613"/>
              <a:gd name="connsiteY21" fmla="*/ 318602 h 608132"/>
              <a:gd name="connsiteX22" fmla="*/ 166676 w 469613"/>
              <a:gd name="connsiteY22" fmla="*/ 401728 h 608132"/>
              <a:gd name="connsiteX23" fmla="*/ 83479 w 469613"/>
              <a:gd name="connsiteY23" fmla="*/ 401728 h 608132"/>
              <a:gd name="connsiteX24" fmla="*/ 198712 w 469613"/>
              <a:gd name="connsiteY24" fmla="*/ 266878 h 608132"/>
              <a:gd name="connsiteX25" fmla="*/ 371809 w 469613"/>
              <a:gd name="connsiteY25" fmla="*/ 266878 h 608132"/>
              <a:gd name="connsiteX26" fmla="*/ 371809 w 469613"/>
              <a:gd name="connsiteY26" fmla="*/ 289459 h 608132"/>
              <a:gd name="connsiteX27" fmla="*/ 198712 w 469613"/>
              <a:gd name="connsiteY27" fmla="*/ 289459 h 608132"/>
              <a:gd name="connsiteX28" fmla="*/ 106118 w 469613"/>
              <a:gd name="connsiteY28" fmla="*/ 228870 h 608132"/>
              <a:gd name="connsiteX29" fmla="*/ 106118 w 469613"/>
              <a:gd name="connsiteY29" fmla="*/ 266851 h 608132"/>
              <a:gd name="connsiteX30" fmla="*/ 144037 w 469613"/>
              <a:gd name="connsiteY30" fmla="*/ 266851 h 608132"/>
              <a:gd name="connsiteX31" fmla="*/ 144037 w 469613"/>
              <a:gd name="connsiteY31" fmla="*/ 228870 h 608132"/>
              <a:gd name="connsiteX32" fmla="*/ 83479 w 469613"/>
              <a:gd name="connsiteY32" fmla="*/ 206262 h 608132"/>
              <a:gd name="connsiteX33" fmla="*/ 166676 w 469613"/>
              <a:gd name="connsiteY33" fmla="*/ 206262 h 608132"/>
              <a:gd name="connsiteX34" fmla="*/ 166676 w 469613"/>
              <a:gd name="connsiteY34" fmla="*/ 289459 h 608132"/>
              <a:gd name="connsiteX35" fmla="*/ 83479 w 469613"/>
              <a:gd name="connsiteY35" fmla="*/ 289459 h 608132"/>
              <a:gd name="connsiteX36" fmla="*/ 198712 w 469613"/>
              <a:gd name="connsiteY36" fmla="*/ 154609 h 608132"/>
              <a:gd name="connsiteX37" fmla="*/ 371809 w 469613"/>
              <a:gd name="connsiteY37" fmla="*/ 154609 h 608132"/>
              <a:gd name="connsiteX38" fmla="*/ 371809 w 469613"/>
              <a:gd name="connsiteY38" fmla="*/ 177260 h 608132"/>
              <a:gd name="connsiteX39" fmla="*/ 198712 w 469613"/>
              <a:gd name="connsiteY39" fmla="*/ 177260 h 608132"/>
              <a:gd name="connsiteX40" fmla="*/ 106118 w 469613"/>
              <a:gd name="connsiteY40" fmla="*/ 116672 h 608132"/>
              <a:gd name="connsiteX41" fmla="*/ 106118 w 469613"/>
              <a:gd name="connsiteY41" fmla="*/ 154653 h 608132"/>
              <a:gd name="connsiteX42" fmla="*/ 144037 w 469613"/>
              <a:gd name="connsiteY42" fmla="*/ 154653 h 608132"/>
              <a:gd name="connsiteX43" fmla="*/ 144037 w 469613"/>
              <a:gd name="connsiteY43" fmla="*/ 116672 h 608132"/>
              <a:gd name="connsiteX44" fmla="*/ 83479 w 469613"/>
              <a:gd name="connsiteY44" fmla="*/ 94064 h 608132"/>
              <a:gd name="connsiteX45" fmla="*/ 166676 w 469613"/>
              <a:gd name="connsiteY45" fmla="*/ 94064 h 608132"/>
              <a:gd name="connsiteX46" fmla="*/ 166676 w 469613"/>
              <a:gd name="connsiteY46" fmla="*/ 177261 h 608132"/>
              <a:gd name="connsiteX47" fmla="*/ 83479 w 469613"/>
              <a:gd name="connsiteY47" fmla="*/ 177261 h 608132"/>
              <a:gd name="connsiteX48" fmla="*/ 355493 w 469613"/>
              <a:gd name="connsiteY48" fmla="*/ 38545 h 608132"/>
              <a:gd name="connsiteX49" fmla="*/ 355493 w 469613"/>
              <a:gd name="connsiteY49" fmla="*/ 114053 h 608132"/>
              <a:gd name="connsiteX50" fmla="*/ 431007 w 469613"/>
              <a:gd name="connsiteY50" fmla="*/ 114053 h 608132"/>
              <a:gd name="connsiteX51" fmla="*/ 22643 w 469613"/>
              <a:gd name="connsiteY51" fmla="*/ 22607 h 608132"/>
              <a:gd name="connsiteX52" fmla="*/ 22643 w 469613"/>
              <a:gd name="connsiteY52" fmla="*/ 585525 h 608132"/>
              <a:gd name="connsiteX53" fmla="*/ 446970 w 469613"/>
              <a:gd name="connsiteY53" fmla="*/ 585525 h 608132"/>
              <a:gd name="connsiteX54" fmla="*/ 446970 w 469613"/>
              <a:gd name="connsiteY54" fmla="*/ 136660 h 608132"/>
              <a:gd name="connsiteX55" fmla="*/ 332850 w 469613"/>
              <a:gd name="connsiteY55" fmla="*/ 136660 h 608132"/>
              <a:gd name="connsiteX56" fmla="*/ 332850 w 469613"/>
              <a:gd name="connsiteY56" fmla="*/ 22607 h 608132"/>
              <a:gd name="connsiteX57" fmla="*/ 0 w 469613"/>
              <a:gd name="connsiteY57" fmla="*/ 0 h 608132"/>
              <a:gd name="connsiteX58" fmla="*/ 348813 w 469613"/>
              <a:gd name="connsiteY58" fmla="*/ 0 h 608132"/>
              <a:gd name="connsiteX59" fmla="*/ 469613 w 469613"/>
              <a:gd name="connsiteY59" fmla="*/ 120609 h 608132"/>
              <a:gd name="connsiteX60" fmla="*/ 469613 w 469613"/>
              <a:gd name="connsiteY60" fmla="*/ 608132 h 608132"/>
              <a:gd name="connsiteX61" fmla="*/ 0 w 469613"/>
              <a:gd name="connsiteY61" fmla="*/ 608132 h 60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69613" h="608132">
                <a:moveTo>
                  <a:pt x="198712" y="491417"/>
                </a:moveTo>
                <a:lnTo>
                  <a:pt x="371809" y="491417"/>
                </a:lnTo>
                <a:lnTo>
                  <a:pt x="371809" y="514068"/>
                </a:lnTo>
                <a:lnTo>
                  <a:pt x="198712" y="514068"/>
                </a:lnTo>
                <a:close/>
                <a:moveTo>
                  <a:pt x="106118" y="453480"/>
                </a:moveTo>
                <a:lnTo>
                  <a:pt x="106118" y="491461"/>
                </a:lnTo>
                <a:lnTo>
                  <a:pt x="144037" y="491461"/>
                </a:lnTo>
                <a:lnTo>
                  <a:pt x="144037" y="453480"/>
                </a:lnTo>
                <a:close/>
                <a:moveTo>
                  <a:pt x="83479" y="430872"/>
                </a:moveTo>
                <a:lnTo>
                  <a:pt x="166676" y="430872"/>
                </a:lnTo>
                <a:lnTo>
                  <a:pt x="166676" y="514069"/>
                </a:lnTo>
                <a:lnTo>
                  <a:pt x="83479" y="514069"/>
                </a:lnTo>
                <a:close/>
                <a:moveTo>
                  <a:pt x="198712" y="379077"/>
                </a:moveTo>
                <a:lnTo>
                  <a:pt x="371809" y="379077"/>
                </a:lnTo>
                <a:lnTo>
                  <a:pt x="371809" y="401728"/>
                </a:lnTo>
                <a:lnTo>
                  <a:pt x="198712" y="401728"/>
                </a:lnTo>
                <a:close/>
                <a:moveTo>
                  <a:pt x="106118" y="341222"/>
                </a:moveTo>
                <a:lnTo>
                  <a:pt x="106118" y="379109"/>
                </a:lnTo>
                <a:lnTo>
                  <a:pt x="144037" y="379109"/>
                </a:lnTo>
                <a:lnTo>
                  <a:pt x="144037" y="341222"/>
                </a:lnTo>
                <a:close/>
                <a:moveTo>
                  <a:pt x="83479" y="318602"/>
                </a:moveTo>
                <a:lnTo>
                  <a:pt x="166676" y="318602"/>
                </a:lnTo>
                <a:lnTo>
                  <a:pt x="166676" y="401728"/>
                </a:lnTo>
                <a:lnTo>
                  <a:pt x="83479" y="401728"/>
                </a:lnTo>
                <a:close/>
                <a:moveTo>
                  <a:pt x="198712" y="266878"/>
                </a:moveTo>
                <a:lnTo>
                  <a:pt x="371809" y="266878"/>
                </a:lnTo>
                <a:lnTo>
                  <a:pt x="371809" y="289459"/>
                </a:lnTo>
                <a:lnTo>
                  <a:pt x="198712" y="289459"/>
                </a:lnTo>
                <a:close/>
                <a:moveTo>
                  <a:pt x="106118" y="228870"/>
                </a:moveTo>
                <a:lnTo>
                  <a:pt x="106118" y="266851"/>
                </a:lnTo>
                <a:lnTo>
                  <a:pt x="144037" y="266851"/>
                </a:lnTo>
                <a:lnTo>
                  <a:pt x="144037" y="228870"/>
                </a:lnTo>
                <a:close/>
                <a:moveTo>
                  <a:pt x="83479" y="206262"/>
                </a:moveTo>
                <a:lnTo>
                  <a:pt x="166676" y="206262"/>
                </a:lnTo>
                <a:lnTo>
                  <a:pt x="166676" y="289459"/>
                </a:lnTo>
                <a:lnTo>
                  <a:pt x="83479" y="289459"/>
                </a:lnTo>
                <a:close/>
                <a:moveTo>
                  <a:pt x="198712" y="154609"/>
                </a:moveTo>
                <a:lnTo>
                  <a:pt x="371809" y="154609"/>
                </a:lnTo>
                <a:lnTo>
                  <a:pt x="371809" y="177260"/>
                </a:lnTo>
                <a:lnTo>
                  <a:pt x="198712" y="177260"/>
                </a:lnTo>
                <a:close/>
                <a:moveTo>
                  <a:pt x="106118" y="116672"/>
                </a:moveTo>
                <a:lnTo>
                  <a:pt x="106118" y="154653"/>
                </a:lnTo>
                <a:lnTo>
                  <a:pt x="144037" y="154653"/>
                </a:lnTo>
                <a:lnTo>
                  <a:pt x="144037" y="116672"/>
                </a:lnTo>
                <a:close/>
                <a:moveTo>
                  <a:pt x="83479" y="94064"/>
                </a:moveTo>
                <a:lnTo>
                  <a:pt x="166676" y="94064"/>
                </a:lnTo>
                <a:lnTo>
                  <a:pt x="166676" y="177261"/>
                </a:lnTo>
                <a:lnTo>
                  <a:pt x="83479" y="177261"/>
                </a:lnTo>
                <a:close/>
                <a:moveTo>
                  <a:pt x="355493" y="38545"/>
                </a:moveTo>
                <a:lnTo>
                  <a:pt x="355493" y="114053"/>
                </a:lnTo>
                <a:lnTo>
                  <a:pt x="431007" y="114053"/>
                </a:lnTo>
                <a:close/>
                <a:moveTo>
                  <a:pt x="22643" y="22607"/>
                </a:moveTo>
                <a:lnTo>
                  <a:pt x="22643" y="585525"/>
                </a:lnTo>
                <a:lnTo>
                  <a:pt x="446970" y="585525"/>
                </a:lnTo>
                <a:lnTo>
                  <a:pt x="446970" y="136660"/>
                </a:lnTo>
                <a:lnTo>
                  <a:pt x="332850" y="136660"/>
                </a:lnTo>
                <a:lnTo>
                  <a:pt x="332850" y="22607"/>
                </a:lnTo>
                <a:close/>
                <a:moveTo>
                  <a:pt x="0" y="0"/>
                </a:moveTo>
                <a:lnTo>
                  <a:pt x="348813" y="0"/>
                </a:lnTo>
                <a:lnTo>
                  <a:pt x="469613" y="120609"/>
                </a:lnTo>
                <a:lnTo>
                  <a:pt x="469613" y="608132"/>
                </a:lnTo>
                <a:lnTo>
                  <a:pt x="0" y="6081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文本框 2"/>
          <p:cNvSpPr txBox="1"/>
          <p:nvPr/>
        </p:nvSpPr>
        <p:spPr>
          <a:xfrm>
            <a:off x="4001098" y="3015185"/>
            <a:ext cx="4555958" cy="923330"/>
          </a:xfrm>
          <a:prstGeom prst="rect">
            <a:avLst/>
          </a:prstGeom>
          <a:noFill/>
        </p:spPr>
        <p:txBody>
          <a:bodyPr wrap="square" rtlCol="0">
            <a:spAutoFit/>
          </a:bodyPr>
          <a:lstStyle/>
          <a:p>
            <a:r>
              <a:rPr lang="zh-CN" altLang="en-US" sz="5400" b="1" dirty="0">
                <a:solidFill>
                  <a:schemeClr val="bg1"/>
                </a:solidFill>
              </a:rPr>
              <a:t>图层混合模式</a:t>
            </a:r>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25620" y="596248"/>
              <a:ext cx="1902081"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Calibri" panose="020F0502020204030204" pitchFamily="34" charset="0"/>
                  <a:ea typeface="宋体" panose="02010600030101010101" pitchFamily="2" charset="-122"/>
                  <a:cs typeface="宋体" panose="02010600030101010101" pitchFamily="2" charset="-122"/>
                </a:rPr>
                <a:t>课堂案例——遮罩动画</a:t>
              </a:r>
              <a:endParaRPr lang="zh-CN" altLang="zh-CN" sz="16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12" name="矩形 11"/>
          <p:cNvSpPr/>
          <p:nvPr/>
        </p:nvSpPr>
        <p:spPr>
          <a:xfrm>
            <a:off x="2362652" y="98011"/>
            <a:ext cx="1627369" cy="664862"/>
          </a:xfrm>
          <a:prstGeom prst="rect">
            <a:avLst/>
          </a:prstGeom>
        </p:spPr>
        <p:txBody>
          <a:bodyPr wrap="none">
            <a:spAutoFit/>
          </a:bodyPr>
          <a:lstStyle/>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3" name="图片 12"/>
          <p:cNvPicPr/>
          <p:nvPr/>
        </p:nvPicPr>
        <p:blipFill>
          <a:blip r:embed="rId3" cstate="print">
            <a:extLst>
              <a:ext uri="{28A0092B-C50C-407E-A947-70E740481C1C}">
                <a14:useLocalDpi xmlns:a14="http://schemas.microsoft.com/office/drawing/2010/main" val="0"/>
              </a:ext>
            </a:extLst>
          </a:blip>
          <a:srcRect/>
          <a:stretch>
            <a:fillRect/>
          </a:stretch>
        </p:blipFill>
        <p:spPr>
          <a:xfrm>
            <a:off x="2932630" y="868114"/>
            <a:ext cx="8393095" cy="1778833"/>
          </a:xfrm>
          <a:prstGeom prst="rect">
            <a:avLst/>
          </a:prstGeom>
          <a:noFill/>
          <a:ln>
            <a:noFill/>
          </a:ln>
        </p:spPr>
      </p:pic>
      <p:sp>
        <p:nvSpPr>
          <p:cNvPr id="14" name="矩形 13"/>
          <p:cNvSpPr/>
          <p:nvPr/>
        </p:nvSpPr>
        <p:spPr>
          <a:xfrm>
            <a:off x="11391781" y="1352758"/>
            <a:ext cx="800219" cy="583108"/>
          </a:xfrm>
          <a:prstGeom prst="rect">
            <a:avLst/>
          </a:prstGeom>
        </p:spPr>
        <p:txBody>
          <a:bodyPr wrap="none">
            <a:spAutoFit/>
          </a:bodyPr>
          <a:lstStyle/>
          <a:p>
            <a:pPr algn="ctr">
              <a:lnSpc>
                <a:spcPct val="150000"/>
              </a:lnSpc>
              <a:spcAft>
                <a:spcPts val="0"/>
              </a:spcAft>
            </a:pPr>
            <a:r>
              <a:rPr lang="en-US" altLang="zh-CN" sz="2400" kern="100" dirty="0">
                <a:latin typeface="宋体" panose="02010600030101010101" pitchFamily="2" charset="-122"/>
                <a:ea typeface="宋体" panose="02010600030101010101" pitchFamily="2" charset="-122"/>
                <a:cs typeface="宋体" panose="02010600030101010101" pitchFamily="2" charset="-122"/>
              </a:rPr>
              <a:t>5-49</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17" name="组合 16"/>
          <p:cNvGrpSpPr/>
          <p:nvPr/>
        </p:nvGrpSpPr>
        <p:grpSpPr>
          <a:xfrm>
            <a:off x="2654832" y="2855493"/>
            <a:ext cx="8991735" cy="2862322"/>
            <a:chOff x="2654832" y="2983829"/>
            <a:chExt cx="8991735" cy="2862322"/>
          </a:xfrm>
        </p:grpSpPr>
        <p:sp>
          <p:nvSpPr>
            <p:cNvPr id="16" name="圆角矩形 6"/>
            <p:cNvSpPr/>
            <p:nvPr>
              <p:custDataLst>
                <p:tags r:id="rId1"/>
              </p:custDataLst>
            </p:nvPr>
          </p:nvSpPr>
          <p:spPr>
            <a:xfrm>
              <a:off x="2654832" y="2983829"/>
              <a:ext cx="8991735" cy="286232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sp>
          <p:nvSpPr>
            <p:cNvPr id="15" name="矩形 14"/>
            <p:cNvSpPr/>
            <p:nvPr/>
          </p:nvSpPr>
          <p:spPr>
            <a:xfrm>
              <a:off x="2932629" y="2983829"/>
              <a:ext cx="8393095" cy="2862322"/>
            </a:xfrm>
            <a:prstGeom prst="rect">
              <a:avLst/>
            </a:prstGeom>
          </p:spPr>
          <p:txBody>
            <a:bodyPr wrap="square">
              <a:spAutoFit/>
            </a:bodyPr>
            <a:lstStyle/>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06</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：在此将上一步中的图层按快捷键</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Ctrl+D</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复制一层，重命名为“猫咪</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”并至于时间轴面板中的最顶层，同时将大小两个蒙版的第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帧的关键帧删除。</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把大蒙版剩下的关键帧移动到</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9</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秒</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15</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帧处，小蒙版的关键帧移动到第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10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秒处，并在第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秒处再次为两个关键帧设置路径动画，随后按快捷键</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F9</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把这些关键帧的插值变为贝塞尔曲线，如图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5-50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和图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5-51</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8" name="图片 17"/>
          <p:cNvPicPr/>
          <p:nvPr/>
        </p:nvPicPr>
        <p:blipFill>
          <a:blip r:embed="rId4">
            <a:extLst>
              <a:ext uri="{28A0092B-C50C-407E-A947-70E740481C1C}">
                <a14:useLocalDpi xmlns:a14="http://schemas.microsoft.com/office/drawing/2010/main" val="0"/>
              </a:ext>
            </a:extLst>
          </a:blip>
          <a:srcRect/>
          <a:stretch>
            <a:fillRect/>
          </a:stretch>
        </p:blipFill>
        <p:spPr>
          <a:xfrm>
            <a:off x="140967" y="2855493"/>
            <a:ext cx="2259880" cy="2438529"/>
          </a:xfrm>
          <a:prstGeom prst="rect">
            <a:avLst/>
          </a:prstGeom>
          <a:noFill/>
          <a:ln>
            <a:noFill/>
          </a:ln>
        </p:spPr>
      </p:pic>
      <p:sp>
        <p:nvSpPr>
          <p:cNvPr id="19" name="矩形 18"/>
          <p:cNvSpPr/>
          <p:nvPr/>
        </p:nvSpPr>
        <p:spPr>
          <a:xfrm>
            <a:off x="740552" y="5294022"/>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5-50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376430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6"/>
          <p:cNvSpPr/>
          <p:nvPr>
            <p:custDataLst>
              <p:tags r:id="rId1"/>
            </p:custDataLst>
          </p:nvPr>
        </p:nvSpPr>
        <p:spPr>
          <a:xfrm>
            <a:off x="2626825" y="2785178"/>
            <a:ext cx="9463453" cy="189594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25620" y="596248"/>
              <a:ext cx="1902081"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Calibri" panose="020F0502020204030204" pitchFamily="34" charset="0"/>
                  <a:ea typeface="宋体" panose="02010600030101010101" pitchFamily="2" charset="-122"/>
                  <a:cs typeface="宋体" panose="02010600030101010101" pitchFamily="2" charset="-122"/>
                </a:rPr>
                <a:t>课堂案例——遮罩动画</a:t>
              </a:r>
              <a:endParaRPr lang="zh-CN" altLang="zh-CN" sz="16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12" name="矩形 11"/>
          <p:cNvSpPr/>
          <p:nvPr/>
        </p:nvSpPr>
        <p:spPr>
          <a:xfrm>
            <a:off x="2362652" y="98011"/>
            <a:ext cx="1627369" cy="664862"/>
          </a:xfrm>
          <a:prstGeom prst="rect">
            <a:avLst/>
          </a:prstGeom>
        </p:spPr>
        <p:txBody>
          <a:bodyPr wrap="none">
            <a:spAutoFit/>
          </a:bodyPr>
          <a:lstStyle/>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3" name="图片 12"/>
          <p:cNvPicPr/>
          <p:nvPr/>
        </p:nvPicPr>
        <p:blipFill>
          <a:blip r:embed="rId3" cstate="print">
            <a:extLst>
              <a:ext uri="{28A0092B-C50C-407E-A947-70E740481C1C}">
                <a14:useLocalDpi xmlns:a14="http://schemas.microsoft.com/office/drawing/2010/main" val="0"/>
              </a:ext>
            </a:extLst>
          </a:blip>
          <a:srcRect/>
          <a:stretch>
            <a:fillRect/>
          </a:stretch>
        </p:blipFill>
        <p:spPr>
          <a:xfrm>
            <a:off x="3044926" y="762873"/>
            <a:ext cx="8505390" cy="1611359"/>
          </a:xfrm>
          <a:prstGeom prst="rect">
            <a:avLst/>
          </a:prstGeom>
          <a:noFill/>
          <a:ln>
            <a:noFill/>
          </a:ln>
        </p:spPr>
      </p:pic>
      <p:sp>
        <p:nvSpPr>
          <p:cNvPr id="14" name="矩形 13"/>
          <p:cNvSpPr/>
          <p:nvPr/>
        </p:nvSpPr>
        <p:spPr>
          <a:xfrm>
            <a:off x="6495603" y="2306675"/>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5-51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矩形 14"/>
          <p:cNvSpPr/>
          <p:nvPr/>
        </p:nvSpPr>
        <p:spPr>
          <a:xfrm>
            <a:off x="2673561" y="2926799"/>
            <a:ext cx="9480885" cy="1754326"/>
          </a:xfrm>
          <a:prstGeom prst="rect">
            <a:avLst/>
          </a:prstGeom>
        </p:spPr>
        <p:txBody>
          <a:bodyPr wrap="square">
            <a:spAutoFit/>
          </a:bodyPr>
          <a:lstStyle/>
          <a:p>
            <a:pPr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07</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：分别将“猫咪</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”以及“猫咪</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”两个图层选中，然后进行“预合成”命令，并且保留所有属性。在分别设置完后，将两个预合成内部的“猫咪”素材添加效果中的“快速方框模糊”命令（可直接在效果中搜索），将模糊半径设置为</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18</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，勾选“重复边缘像素”选项，如图</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5-52</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7" name="图片 16"/>
          <p:cNvPicPr/>
          <p:nvPr/>
        </p:nvPicPr>
        <p:blipFill>
          <a:blip r:embed="rId4">
            <a:extLst>
              <a:ext uri="{28A0092B-C50C-407E-A947-70E740481C1C}">
                <a14:useLocalDpi xmlns:a14="http://schemas.microsoft.com/office/drawing/2010/main" val="0"/>
              </a:ext>
            </a:extLst>
          </a:blip>
          <a:srcRect/>
          <a:stretch>
            <a:fillRect/>
          </a:stretch>
        </p:blipFill>
        <p:spPr>
          <a:xfrm>
            <a:off x="2673560" y="4822745"/>
            <a:ext cx="4659131" cy="1626181"/>
          </a:xfrm>
          <a:prstGeom prst="rect">
            <a:avLst/>
          </a:prstGeom>
          <a:noFill/>
          <a:ln>
            <a:noFill/>
          </a:ln>
        </p:spPr>
      </p:pic>
      <p:sp>
        <p:nvSpPr>
          <p:cNvPr id="18" name="矩形 17"/>
          <p:cNvSpPr/>
          <p:nvPr/>
        </p:nvSpPr>
        <p:spPr>
          <a:xfrm>
            <a:off x="7322484" y="5381919"/>
            <a:ext cx="909223" cy="501291"/>
          </a:xfrm>
          <a:prstGeom prst="rect">
            <a:avLst/>
          </a:prstGeom>
        </p:spPr>
        <p:txBody>
          <a:bodyPr wrap="none">
            <a:spAutoFit/>
          </a:bodyPr>
          <a:lstStyle/>
          <a:p>
            <a:pPr algn="ctr">
              <a:lnSpc>
                <a:spcPct val="150000"/>
              </a:lnSpc>
              <a:spcAft>
                <a:spcPts val="0"/>
              </a:spcAft>
            </a:pPr>
            <a:r>
              <a:rPr lang="zh-CN" altLang="zh-CN" sz="2000" kern="100" dirty="0">
                <a:latin typeface="Calibri" panose="020F0502020204030204" pitchFamily="34" charset="0"/>
                <a:ea typeface="宋体" panose="02010600030101010101" pitchFamily="2" charset="-122"/>
                <a:cs typeface="宋体" panose="02010600030101010101" pitchFamily="2" charset="-122"/>
              </a:rPr>
              <a:t>图</a:t>
            </a:r>
            <a:r>
              <a:rPr lang="en-US" altLang="zh-CN" sz="2000" kern="100" dirty="0">
                <a:latin typeface="Calibri" panose="020F0502020204030204" pitchFamily="34" charset="0"/>
                <a:ea typeface="宋体" panose="02010600030101010101" pitchFamily="2" charset="-122"/>
                <a:cs typeface="宋体" panose="02010600030101010101" pitchFamily="2" charset="-122"/>
              </a:rPr>
              <a:t>5-52</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832527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6"/>
          <p:cNvSpPr/>
          <p:nvPr>
            <p:custDataLst>
              <p:tags r:id="rId1"/>
            </p:custDataLst>
          </p:nvPr>
        </p:nvSpPr>
        <p:spPr>
          <a:xfrm>
            <a:off x="2548180" y="4242153"/>
            <a:ext cx="9114429" cy="63464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sp>
        <p:nvSpPr>
          <p:cNvPr id="14" name="圆角矩形 6"/>
          <p:cNvSpPr/>
          <p:nvPr>
            <p:custDataLst>
              <p:tags r:id="rId2"/>
            </p:custDataLst>
          </p:nvPr>
        </p:nvSpPr>
        <p:spPr>
          <a:xfrm>
            <a:off x="2614863" y="868115"/>
            <a:ext cx="9288379" cy="119811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25620" y="596248"/>
              <a:ext cx="1902081"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Calibri" panose="020F0502020204030204" pitchFamily="34" charset="0"/>
                  <a:ea typeface="宋体" panose="02010600030101010101" pitchFamily="2" charset="-122"/>
                  <a:cs typeface="宋体" panose="02010600030101010101" pitchFamily="2" charset="-122"/>
                </a:rPr>
                <a:t>课堂案例——遮罩动画</a:t>
              </a:r>
              <a:endParaRPr lang="zh-CN" altLang="zh-CN" sz="16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12" name="矩形 11"/>
          <p:cNvSpPr/>
          <p:nvPr/>
        </p:nvSpPr>
        <p:spPr>
          <a:xfrm>
            <a:off x="2362652" y="98011"/>
            <a:ext cx="1627369" cy="664862"/>
          </a:xfrm>
          <a:prstGeom prst="rect">
            <a:avLst/>
          </a:prstGeom>
        </p:spPr>
        <p:txBody>
          <a:bodyPr wrap="none">
            <a:spAutoFit/>
          </a:bodyPr>
          <a:lstStyle/>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614863" y="814388"/>
            <a:ext cx="9047747" cy="1200329"/>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08</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：新建一个纯色层，颜色代码为“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9CC1F8</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”，并将其“不透明度设置为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，混合模式改为“变暗”，如图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5-53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p:cNvPicPr/>
          <p:nvPr/>
        </p:nvPicPr>
        <p:blipFill>
          <a:blip r:embed="rId4">
            <a:extLst>
              <a:ext uri="{28A0092B-C50C-407E-A947-70E740481C1C}">
                <a14:useLocalDpi xmlns:a14="http://schemas.microsoft.com/office/drawing/2010/main" val="0"/>
              </a:ext>
            </a:extLst>
          </a:blip>
          <a:srcRect/>
          <a:stretch>
            <a:fillRect/>
          </a:stretch>
        </p:blipFill>
        <p:spPr>
          <a:xfrm>
            <a:off x="2614862" y="2261936"/>
            <a:ext cx="9047747" cy="1446549"/>
          </a:xfrm>
          <a:prstGeom prst="rect">
            <a:avLst/>
          </a:prstGeom>
          <a:noFill/>
          <a:ln>
            <a:noFill/>
          </a:ln>
        </p:spPr>
      </p:pic>
      <p:sp>
        <p:nvSpPr>
          <p:cNvPr id="16" name="矩形 15"/>
          <p:cNvSpPr/>
          <p:nvPr/>
        </p:nvSpPr>
        <p:spPr>
          <a:xfrm>
            <a:off x="6684123" y="3638630"/>
            <a:ext cx="909223" cy="501291"/>
          </a:xfrm>
          <a:prstGeom prst="rect">
            <a:avLst/>
          </a:prstGeom>
        </p:spPr>
        <p:txBody>
          <a:bodyPr wrap="none">
            <a:spAutoFit/>
          </a:bodyPr>
          <a:lstStyle/>
          <a:p>
            <a:pPr algn="ctr">
              <a:lnSpc>
                <a:spcPct val="150000"/>
              </a:lnSpc>
              <a:spcAft>
                <a:spcPts val="0"/>
              </a:spcAft>
            </a:pPr>
            <a:r>
              <a:rPr lang="zh-CN" altLang="zh-CN" sz="2000" kern="100" dirty="0">
                <a:latin typeface="Calibri" panose="020F0502020204030204" pitchFamily="34" charset="0"/>
                <a:ea typeface="宋体" panose="02010600030101010101" pitchFamily="2" charset="-122"/>
                <a:cs typeface="宋体" panose="02010600030101010101" pitchFamily="2" charset="-122"/>
              </a:rPr>
              <a:t>图</a:t>
            </a:r>
            <a:r>
              <a:rPr lang="en-US" altLang="zh-CN" sz="2000" kern="100" dirty="0">
                <a:latin typeface="Calibri" panose="020F0502020204030204" pitchFamily="34" charset="0"/>
                <a:ea typeface="宋体" panose="02010600030101010101" pitchFamily="2" charset="-122"/>
                <a:cs typeface="宋体" panose="02010600030101010101" pitchFamily="2" charset="-122"/>
              </a:rPr>
              <a:t>5-53</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7" name="矩形 16"/>
          <p:cNvSpPr/>
          <p:nvPr/>
        </p:nvSpPr>
        <p:spPr>
          <a:xfrm>
            <a:off x="2548180" y="4143311"/>
            <a:ext cx="7378943" cy="581057"/>
          </a:xfrm>
          <a:prstGeom prst="rect">
            <a:avLst/>
          </a:prstGeom>
        </p:spPr>
        <p:txBody>
          <a:bodyPr wrap="non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09</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：渲染并输出动画，最终效果如图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5-54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9" name="图片 18"/>
          <p:cNvPicPr/>
          <p:nvPr/>
        </p:nvPicPr>
        <p:blipFill>
          <a:blip r:embed="rId5">
            <a:extLst>
              <a:ext uri="{28A0092B-C50C-407E-A947-70E740481C1C}">
                <a14:useLocalDpi xmlns:a14="http://schemas.microsoft.com/office/drawing/2010/main" val="0"/>
              </a:ext>
            </a:extLst>
          </a:blip>
          <a:srcRect/>
          <a:stretch>
            <a:fillRect/>
          </a:stretch>
        </p:blipFill>
        <p:spPr>
          <a:xfrm>
            <a:off x="2614862" y="4975642"/>
            <a:ext cx="5267960" cy="1739900"/>
          </a:xfrm>
          <a:prstGeom prst="rect">
            <a:avLst/>
          </a:prstGeom>
          <a:noFill/>
          <a:ln>
            <a:noFill/>
          </a:ln>
        </p:spPr>
      </p:pic>
      <p:sp>
        <p:nvSpPr>
          <p:cNvPr id="20" name="矩形 19"/>
          <p:cNvSpPr/>
          <p:nvPr/>
        </p:nvSpPr>
        <p:spPr>
          <a:xfrm>
            <a:off x="7983536" y="5446671"/>
            <a:ext cx="909223" cy="501291"/>
          </a:xfrm>
          <a:prstGeom prst="rect">
            <a:avLst/>
          </a:prstGeom>
        </p:spPr>
        <p:txBody>
          <a:bodyPr wrap="none">
            <a:spAutoFit/>
          </a:bodyPr>
          <a:lstStyle/>
          <a:p>
            <a:pPr algn="ctr">
              <a:lnSpc>
                <a:spcPct val="150000"/>
              </a:lnSpc>
              <a:spcBef>
                <a:spcPts val="1300"/>
              </a:spcBef>
              <a:spcAft>
                <a:spcPts val="1300"/>
              </a:spcAft>
            </a:pPr>
            <a:r>
              <a:rPr lang="zh-CN" altLang="zh-CN" sz="2000" kern="100" dirty="0">
                <a:latin typeface="Calibri" panose="020F0502020204030204" pitchFamily="34" charset="0"/>
                <a:ea typeface="宋体" panose="02010600030101010101" pitchFamily="2" charset="-122"/>
                <a:cs typeface="宋体" panose="02010600030101010101" pitchFamily="2" charset="-122"/>
              </a:rPr>
              <a:t>图</a:t>
            </a:r>
            <a:r>
              <a:rPr lang="en-US" altLang="zh-CN" sz="2000" kern="100" dirty="0">
                <a:latin typeface="Calibri" panose="020F0502020204030204" pitchFamily="34" charset="0"/>
                <a:ea typeface="宋体" panose="02010600030101010101" pitchFamily="2" charset="-122"/>
                <a:cs typeface="宋体" panose="02010600030101010101" pitchFamily="2" charset="-122"/>
              </a:rPr>
              <a:t>5-54</a:t>
            </a:r>
            <a:endParaRPr lang="zh-CN" altLang="zh-CN" sz="2800" b="1" kern="100" dirty="0">
              <a:effectLst/>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85500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6"/>
          <p:cNvSpPr/>
          <p:nvPr>
            <p:custDataLst>
              <p:tags r:id="rId1"/>
            </p:custDataLst>
          </p:nvPr>
        </p:nvSpPr>
        <p:spPr>
          <a:xfrm>
            <a:off x="2738747" y="206278"/>
            <a:ext cx="9288379" cy="279910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843224" cy="1069433"/>
            <a:chOff x="-116067" y="575952"/>
            <a:chExt cx="284322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89788" y="788752"/>
              <a:ext cx="2537369" cy="523220"/>
            </a:xfrm>
            <a:prstGeom prst="rect">
              <a:avLst/>
            </a:prstGeom>
          </p:spPr>
          <p:txBody>
            <a:bodyPr wrap="square">
              <a:spAutoFit/>
            </a:bodyPr>
            <a:lstStyle/>
            <a:p>
              <a:pPr algn="just">
                <a:spcAft>
                  <a:spcPts val="0"/>
                </a:spcAft>
              </a:pPr>
              <a:r>
                <a:rPr lang="zh-CN" altLang="en-US" sz="28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蒙版的概念</a:t>
              </a:r>
              <a:endParaRPr lang="zh-CN" altLang="zh-CN" sz="2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727157" y="206278"/>
            <a:ext cx="9299969" cy="2799100"/>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中，蒙版其实就是一条曲线轮廓。如果此曲线最终不闭合，那么最后呈现的只是一条路径，并且不能用作其他用途，如图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5-55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所示。如果最终曲线为一条闭合曲线，那么轮廓内外的不透明区域可以随意改变，如果不是闭合曲线，那就只能作为路径使用，如图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5-56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a:xfrm>
            <a:off x="3268136" y="3251834"/>
            <a:ext cx="2587232" cy="3116882"/>
          </a:xfrm>
          <a:prstGeom prst="rect">
            <a:avLst/>
          </a:prstGeom>
          <a:noFill/>
          <a:ln>
            <a:noFill/>
          </a:ln>
        </p:spPr>
      </p:pic>
      <p:pic>
        <p:nvPicPr>
          <p:cNvPr id="15" name="图片 14"/>
          <p:cNvPicPr/>
          <p:nvPr/>
        </p:nvPicPr>
        <p:blipFill>
          <a:blip r:embed="rId4">
            <a:extLst>
              <a:ext uri="{28A0092B-C50C-407E-A947-70E740481C1C}">
                <a14:useLocalDpi xmlns:a14="http://schemas.microsoft.com/office/drawing/2010/main" val="0"/>
              </a:ext>
            </a:extLst>
          </a:blip>
          <a:srcRect/>
          <a:stretch>
            <a:fillRect/>
          </a:stretch>
        </p:blipFill>
        <p:spPr>
          <a:xfrm>
            <a:off x="7769441" y="3251834"/>
            <a:ext cx="2706054" cy="3116882"/>
          </a:xfrm>
          <a:prstGeom prst="rect">
            <a:avLst/>
          </a:prstGeom>
          <a:noFill/>
          <a:ln>
            <a:noFill/>
          </a:ln>
        </p:spPr>
      </p:pic>
      <p:sp>
        <p:nvSpPr>
          <p:cNvPr id="16" name="矩形 15"/>
          <p:cNvSpPr/>
          <p:nvPr/>
        </p:nvSpPr>
        <p:spPr>
          <a:xfrm>
            <a:off x="5975315" y="4377941"/>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5-55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7" name="矩形 16"/>
          <p:cNvSpPr/>
          <p:nvPr/>
        </p:nvSpPr>
        <p:spPr>
          <a:xfrm>
            <a:off x="10595443" y="4377941"/>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5-56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986348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6"/>
          <p:cNvSpPr/>
          <p:nvPr>
            <p:custDataLst>
              <p:tags r:id="rId1"/>
            </p:custDataLst>
          </p:nvPr>
        </p:nvSpPr>
        <p:spPr>
          <a:xfrm>
            <a:off x="2550695" y="2764017"/>
            <a:ext cx="9118823" cy="289884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sp>
        <p:nvSpPr>
          <p:cNvPr id="15" name="圆角矩形 6"/>
          <p:cNvSpPr/>
          <p:nvPr>
            <p:custDataLst>
              <p:tags r:id="rId2"/>
            </p:custDataLst>
          </p:nvPr>
        </p:nvSpPr>
        <p:spPr>
          <a:xfrm>
            <a:off x="2684572" y="335523"/>
            <a:ext cx="9314923" cy="130986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843224" cy="1069433"/>
            <a:chOff x="-116067" y="575952"/>
            <a:chExt cx="284322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89788" y="788752"/>
              <a:ext cx="2537369" cy="523220"/>
            </a:xfrm>
            <a:prstGeom prst="rect">
              <a:avLst/>
            </a:prstGeom>
          </p:spPr>
          <p:txBody>
            <a:bodyPr wrap="square">
              <a:spAutoFit/>
            </a:bodyPr>
            <a:lstStyle/>
            <a:p>
              <a:pPr algn="just">
                <a:spcAft>
                  <a:spcPts val="0"/>
                </a:spcAft>
              </a:pPr>
              <a:r>
                <a:rPr lang="zh-CN" altLang="en-US" sz="28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蒙版的创建</a:t>
              </a:r>
              <a:endParaRPr lang="zh-CN" altLang="zh-CN" sz="2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820986" y="438003"/>
            <a:ext cx="9015553" cy="1200329"/>
          </a:xfrm>
          <a:prstGeom prst="rect">
            <a:avLst/>
          </a:prstGeom>
        </p:spPr>
        <p:txBody>
          <a:bodyPr wrap="square">
            <a:spAutoFit/>
          </a:bodyPr>
          <a:lstStyle/>
          <a:p>
            <a:pPr indent="304800">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中，蒙版不单单只能使用图形工具，在软件中提供了多达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种常用的创建蒙版的方式。</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矩形 15"/>
          <p:cNvSpPr/>
          <p:nvPr/>
        </p:nvSpPr>
        <p:spPr>
          <a:xfrm>
            <a:off x="2673561" y="1914112"/>
            <a:ext cx="3070071" cy="664862"/>
          </a:xfrm>
          <a:prstGeom prst="rect">
            <a:avLst/>
          </a:prstGeom>
        </p:spPr>
        <p:txBody>
          <a:bodyPr wrap="none">
            <a:spAutoFit/>
          </a:bodyPr>
          <a:lstStyle/>
          <a:p>
            <a:pPr>
              <a:lnSpc>
                <a:spcPct val="150000"/>
              </a:lnSpc>
            </a:pPr>
            <a:r>
              <a:rPr lang="zh-CN" altLang="zh-CN" sz="2800" b="1"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使用形状工具创建</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7" name="Rectangle 2"/>
          <p:cNvSpPr>
            <a:spLocks noChangeArrowheads="1"/>
          </p:cNvSpPr>
          <p:nvPr/>
        </p:nvSpPr>
        <p:spPr bwMode="auto">
          <a:xfrm>
            <a:off x="2673561" y="2750358"/>
            <a:ext cx="8979915"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此方法为最简单方便的创建蒙版方法。</a:t>
            </a:r>
            <a:endPar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endParaRPr lang="en-US" altLang="zh-CN" sz="2400" dirty="0">
              <a:latin typeface="微软雅黑" panose="020B0503020204020204" pitchFamily="34" charset="-122"/>
              <a:ea typeface="微软雅黑" panose="020B0503020204020204" pitchFamily="34" charset="-122"/>
            </a:endParaRPr>
          </a:p>
          <a:p>
            <a:pPr marL="0" marR="0" lvl="0" indent="304800" algn="l" defTabSz="914400" rtl="0" eaLnBrk="0" fontAlgn="base" latinLnBrk="0" hangingPunct="0">
              <a:lnSpc>
                <a:spcPct val="100000"/>
              </a:lnSpc>
              <a:spcBef>
                <a:spcPct val="0"/>
              </a:spcBef>
              <a:spcAft>
                <a:spcPct val="0"/>
              </a:spcAft>
              <a:buClrTx/>
              <a:buSzTx/>
              <a:buFontTx/>
              <a:buNone/>
              <a:tabLst/>
            </a:pPr>
            <a:endParaRPr kumimoji="0" lang="zh-CN" altLang="zh-CN" sz="12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indent="304800" eaLnBrk="0" fontAlgn="base" hangingPunct="0">
              <a:spcBef>
                <a:spcPct val="0"/>
              </a:spcBef>
              <a:spcAft>
                <a:spcPct val="0"/>
              </a:spcAft>
            </a:pP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kumimoji="0" lang="zh-CN"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首先选中需要添加蒙版的素材，随后点击最上方工具栏的</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2400" dirty="0" smtClean="0">
                <a:latin typeface="微软雅黑" panose="020B0503020204020204" pitchFamily="34" charset="-122"/>
                <a:ea typeface="微软雅黑" panose="020B0503020204020204" pitchFamily="34" charset="-122"/>
              </a:rPr>
              <a:t>图</a:t>
            </a:r>
            <a:r>
              <a:rPr lang="zh-CN" altLang="zh-CN" sz="2400" dirty="0">
                <a:latin typeface="微软雅黑" panose="020B0503020204020204" pitchFamily="34" charset="-122"/>
                <a:ea typeface="微软雅黑" panose="020B0503020204020204" pitchFamily="34" charset="-122"/>
              </a:rPr>
              <a:t>标即可创建对应的图形遮罩，如果长按此图标，还可以在下拉菜单中找到更多的形状，如图</a:t>
            </a:r>
            <a:r>
              <a:rPr lang="en-US" altLang="zh-CN" sz="2400" dirty="0">
                <a:latin typeface="微软雅黑" panose="020B0503020204020204" pitchFamily="34" charset="-122"/>
                <a:ea typeface="微软雅黑" panose="020B0503020204020204" pitchFamily="34" charset="-122"/>
              </a:rPr>
              <a:t>5-57</a:t>
            </a:r>
            <a:r>
              <a:rPr lang="zh-CN" altLang="zh-CN" sz="2400" dirty="0">
                <a:latin typeface="微软雅黑" panose="020B0503020204020204" pitchFamily="34" charset="-122"/>
                <a:ea typeface="微软雅黑" panose="020B0503020204020204" pitchFamily="34" charset="-122"/>
              </a:rPr>
              <a:t>所示。此时选择任何一种工具之后，在监视器中按住鼠标左键拖动，便可创建相应形状的遮罩，如图</a:t>
            </a:r>
            <a:r>
              <a:rPr lang="en-US" altLang="zh-CN" sz="2400" dirty="0">
                <a:latin typeface="微软雅黑" panose="020B0503020204020204" pitchFamily="34" charset="-122"/>
                <a:ea typeface="微软雅黑" panose="020B0503020204020204" pitchFamily="34" charset="-122"/>
              </a:rPr>
              <a:t>5-58</a:t>
            </a:r>
            <a:r>
              <a:rPr lang="zh-CN" altLang="zh-CN" sz="2400" dirty="0">
                <a:latin typeface="微软雅黑" panose="020B0503020204020204" pitchFamily="34" charset="-122"/>
                <a:ea typeface="微软雅黑" panose="020B0503020204020204" pitchFamily="34" charset="-122"/>
              </a:rPr>
              <a:t>所示。</a:t>
            </a:r>
            <a:endParaRPr lang="zh-CN" altLang="zh-CN" sz="2800" dirty="0">
              <a:latin typeface="微软雅黑" panose="020B0503020204020204" pitchFamily="34" charset="-122"/>
              <a:ea typeface="微软雅黑" panose="020B0503020204020204" pitchFamily="34" charset="-122"/>
            </a:endParaRPr>
          </a:p>
          <a:p>
            <a:pPr marL="0" marR="0" lvl="0" indent="304800" algn="l" defTabSz="914400" rtl="0" eaLnBrk="0" fontAlgn="base" latinLnBrk="0" hangingPunct="0">
              <a:lnSpc>
                <a:spcPct val="100000"/>
              </a:lnSpc>
              <a:spcBef>
                <a:spcPct val="0"/>
              </a:spcBef>
              <a:spcAft>
                <a:spcPct val="0"/>
              </a:spcAft>
              <a:buClrTx/>
              <a:buSzTx/>
              <a:buFontTx/>
              <a:buNone/>
              <a:tabLst/>
            </a:pPr>
            <a:endParaRPr kumimoji="0" lang="zh-CN" altLang="zh-CN" sz="3600" b="0" i="0" u="none" strike="noStrike" cap="none" normalizeH="0" baseline="0" dirty="0" smtClean="0">
              <a:ln>
                <a:noFill/>
              </a:ln>
              <a:solidFill>
                <a:schemeClr val="tx1"/>
              </a:solidFill>
              <a:effectLst/>
              <a:latin typeface="Arial" panose="020B0604020202020204" pitchFamily="34" charset="0"/>
            </a:endParaRPr>
          </a:p>
        </p:txBody>
      </p:sp>
      <p:pic>
        <p:nvPicPr>
          <p:cNvPr id="20" name="图片 19"/>
          <p:cNvPicPr/>
          <p:nvPr/>
        </p:nvPicPr>
        <p:blipFill>
          <a:blip r:embed="rId4">
            <a:extLst>
              <a:ext uri="{28A0092B-C50C-407E-A947-70E740481C1C}">
                <a14:useLocalDpi xmlns:a14="http://schemas.microsoft.com/office/drawing/2010/main" val="0"/>
              </a:ext>
            </a:extLst>
          </a:blip>
          <a:srcRect/>
          <a:stretch>
            <a:fillRect/>
          </a:stretch>
        </p:blipFill>
        <p:spPr>
          <a:xfrm>
            <a:off x="10987446" y="3738996"/>
            <a:ext cx="361950" cy="286385"/>
          </a:xfrm>
          <a:prstGeom prst="rect">
            <a:avLst/>
          </a:prstGeom>
          <a:noFill/>
          <a:ln>
            <a:noFill/>
          </a:ln>
        </p:spPr>
      </p:pic>
      <p:pic>
        <p:nvPicPr>
          <p:cNvPr id="23" name="图片 22"/>
          <p:cNvPicPr/>
          <p:nvPr/>
        </p:nvPicPr>
        <p:blipFill>
          <a:blip r:embed="rId5">
            <a:extLst>
              <a:ext uri="{28A0092B-C50C-407E-A947-70E740481C1C}">
                <a14:useLocalDpi xmlns:a14="http://schemas.microsoft.com/office/drawing/2010/main" val="0"/>
              </a:ext>
            </a:extLst>
          </a:blip>
          <a:srcRect/>
          <a:stretch>
            <a:fillRect/>
          </a:stretch>
        </p:blipFill>
        <p:spPr>
          <a:xfrm>
            <a:off x="137708" y="2435543"/>
            <a:ext cx="2073705" cy="1093721"/>
          </a:xfrm>
          <a:prstGeom prst="rect">
            <a:avLst/>
          </a:prstGeom>
          <a:noFill/>
          <a:ln>
            <a:noFill/>
          </a:ln>
        </p:spPr>
      </p:pic>
      <p:sp>
        <p:nvSpPr>
          <p:cNvPr id="19" name="矩形 18"/>
          <p:cNvSpPr/>
          <p:nvPr/>
        </p:nvSpPr>
        <p:spPr>
          <a:xfrm>
            <a:off x="588252" y="3612700"/>
            <a:ext cx="918841" cy="369332"/>
          </a:xfrm>
          <a:prstGeom prst="rect">
            <a:avLst/>
          </a:prstGeom>
        </p:spPr>
        <p:txBody>
          <a:bodyPr wrap="none">
            <a:spAutoFit/>
          </a:bodyPr>
          <a:lstStyle/>
          <a:p>
            <a:r>
              <a:rPr lang="zh-CN" altLang="zh-CN" kern="100" dirty="0">
                <a:ea typeface="宋体" panose="02010600030101010101" pitchFamily="2" charset="-122"/>
                <a:cs typeface="宋体" panose="02010600030101010101" pitchFamily="2" charset="-122"/>
              </a:rPr>
              <a:t>图</a:t>
            </a:r>
            <a:r>
              <a:rPr lang="en-US" altLang="zh-CN" kern="100" dirty="0">
                <a:ea typeface="宋体" panose="02010600030101010101" pitchFamily="2" charset="-122"/>
                <a:cs typeface="宋体" panose="02010600030101010101" pitchFamily="2" charset="-122"/>
              </a:rPr>
              <a:t>5-57</a:t>
            </a:r>
            <a:endParaRPr lang="zh-CN" altLang="en-US" dirty="0"/>
          </a:p>
        </p:txBody>
      </p:sp>
      <p:pic>
        <p:nvPicPr>
          <p:cNvPr id="25" name="图片 24"/>
          <p:cNvPicPr/>
          <p:nvPr/>
        </p:nvPicPr>
        <p:blipFill>
          <a:blip r:embed="rId6">
            <a:extLst>
              <a:ext uri="{28A0092B-C50C-407E-A947-70E740481C1C}">
                <a14:useLocalDpi xmlns:a14="http://schemas.microsoft.com/office/drawing/2010/main" val="0"/>
              </a:ext>
            </a:extLst>
          </a:blip>
          <a:srcRect/>
          <a:stretch>
            <a:fillRect/>
          </a:stretch>
        </p:blipFill>
        <p:spPr>
          <a:xfrm>
            <a:off x="383158" y="4131495"/>
            <a:ext cx="1706880" cy="2224405"/>
          </a:xfrm>
          <a:prstGeom prst="rect">
            <a:avLst/>
          </a:prstGeom>
          <a:noFill/>
          <a:ln>
            <a:noFill/>
          </a:ln>
        </p:spPr>
      </p:pic>
      <p:sp>
        <p:nvSpPr>
          <p:cNvPr id="24" name="矩形 23"/>
          <p:cNvSpPr/>
          <p:nvPr/>
        </p:nvSpPr>
        <p:spPr>
          <a:xfrm>
            <a:off x="605836" y="6355900"/>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5-58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760123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6"/>
          <p:cNvSpPr/>
          <p:nvPr>
            <p:custDataLst>
              <p:tags r:id="rId1"/>
            </p:custDataLst>
          </p:nvPr>
        </p:nvSpPr>
        <p:spPr>
          <a:xfrm>
            <a:off x="2695072" y="3129334"/>
            <a:ext cx="9352549" cy="174746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843224" cy="1069433"/>
            <a:chOff x="-116067" y="575952"/>
            <a:chExt cx="284322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89788" y="788752"/>
              <a:ext cx="2537369" cy="523220"/>
            </a:xfrm>
            <a:prstGeom prst="rect">
              <a:avLst/>
            </a:prstGeom>
          </p:spPr>
          <p:txBody>
            <a:bodyPr wrap="square">
              <a:spAutoFit/>
            </a:bodyPr>
            <a:lstStyle/>
            <a:p>
              <a:pPr algn="just">
                <a:spcAft>
                  <a:spcPts val="0"/>
                </a:spcAft>
              </a:pPr>
              <a:r>
                <a:rPr lang="zh-CN" altLang="en-US" sz="28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蒙版的创建</a:t>
              </a:r>
              <a:endParaRPr lang="zh-CN" altLang="zh-CN" sz="2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727156" y="421972"/>
            <a:ext cx="9192128" cy="1754326"/>
          </a:xfrm>
          <a:prstGeom prst="rect">
            <a:avLst/>
          </a:prstGeom>
        </p:spPr>
        <p:txBody>
          <a:bodyPr wrap="square">
            <a:spAutoFit/>
          </a:bodyPr>
          <a:lstStyle/>
          <a:p>
            <a:pPr algn="just">
              <a:lnSpc>
                <a:spcPct val="150000"/>
              </a:lnSpc>
              <a:spcAft>
                <a:spcPts val="0"/>
              </a:spcAft>
            </a:pPr>
            <a:r>
              <a:rPr lang="zh-CN" altLang="zh-CN" sz="2400" b="1"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技巧小贴士：</a:t>
            </a:r>
            <a:endParaRPr lang="zh-CN" altLang="zh-CN"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在创建对应图形的蒙版时，如果按住</a:t>
            </a:r>
            <a:r>
              <a:rPr lang="en-US"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Ctrl+</a:t>
            </a: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鼠标左键拖动，那么创建出的形状将为“标准图形”，比如矩形工具 此操作创建的图形为正方形，椭圆工具按照此操作创建出的便是一个标准的正圆形。</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p:nvSpPr>
        <p:spPr>
          <a:xfrm>
            <a:off x="2663372" y="2238280"/>
            <a:ext cx="3070071" cy="664862"/>
          </a:xfrm>
          <a:prstGeom prst="rect">
            <a:avLst/>
          </a:prstGeom>
        </p:spPr>
        <p:txBody>
          <a:bodyPr wrap="none">
            <a:spAutoFit/>
          </a:bodyPr>
          <a:lstStyle/>
          <a:p>
            <a:pPr algn="just">
              <a:lnSpc>
                <a:spcPct val="150000"/>
              </a:lnSpc>
              <a:spcAft>
                <a:spcPts val="0"/>
              </a:spcAft>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使用钢笔工具创建</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矩形 15"/>
          <p:cNvSpPr/>
          <p:nvPr/>
        </p:nvSpPr>
        <p:spPr>
          <a:xfrm>
            <a:off x="2727157" y="3244334"/>
            <a:ext cx="9352548" cy="1938992"/>
          </a:xfrm>
          <a:prstGeom prst="rect">
            <a:avLst/>
          </a:prstGeom>
        </p:spPr>
        <p:txBody>
          <a:bodyPr wrap="square">
            <a:spAutoFit/>
          </a:bodyPr>
          <a:lstStyle/>
          <a:p>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在上方的“工具”面板中找</a:t>
            </a:r>
            <a:r>
              <a:rPr lang="zh-CN" altLang="zh-CN" sz="2400" kern="100" dirty="0" smtClean="0">
                <a:latin typeface="微软雅黑" panose="020B0503020204020204" pitchFamily="34" charset="-122"/>
                <a:ea typeface="微软雅黑" panose="020B0503020204020204" pitchFamily="34" charset="-122"/>
                <a:cs typeface="宋体" panose="02010600030101010101" pitchFamily="2" charset="-122"/>
              </a:rPr>
              <a:t>到</a:t>
            </a:r>
            <a:r>
              <a:rPr lang="en-US" altLang="zh-CN" sz="2400" kern="100" dirty="0" smtClean="0">
                <a:latin typeface="微软雅黑" panose="020B0503020204020204" pitchFamily="34" charset="-122"/>
                <a:ea typeface="微软雅黑" panose="020B0503020204020204" pitchFamily="34" charset="-122"/>
                <a:cs typeface="宋体" panose="02010600030101010101" pitchFamily="2" charset="-122"/>
              </a:rPr>
              <a:t>      </a:t>
            </a:r>
            <a:r>
              <a:rPr lang="zh-CN" altLang="zh-CN" sz="2400" dirty="0" smtClean="0"/>
              <a:t>按</a:t>
            </a:r>
            <a:r>
              <a:rPr lang="zh-CN" altLang="zh-CN" sz="2400" dirty="0"/>
              <a:t>钮，选中后便可以创建出任何形状的蒙版，并且按住“钢笔工具”后，在弹出的菜单中可以选择其他相应的钢笔工具，如图</a:t>
            </a:r>
            <a:r>
              <a:rPr lang="en-US" altLang="zh-CN" sz="2400" dirty="0"/>
              <a:t>5-59</a:t>
            </a:r>
            <a:r>
              <a:rPr lang="zh-CN" altLang="zh-CN" sz="2400" dirty="0"/>
              <a:t>所示。需要注意的是，用“钢笔工具”创建的蒙版最后必须使蒙版处于闭合的状态才会生效。</a:t>
            </a:r>
          </a:p>
          <a:p>
            <a:endParaRPr lang="zh-CN" altLang="en-US" sz="2400" dirty="0"/>
          </a:p>
        </p:txBody>
      </p:sp>
      <p:pic>
        <p:nvPicPr>
          <p:cNvPr id="18" name="图片 17"/>
          <p:cNvPicPr/>
          <p:nvPr/>
        </p:nvPicPr>
        <p:blipFill>
          <a:blip r:embed="rId3">
            <a:extLst>
              <a:ext uri="{28A0092B-C50C-407E-A947-70E740481C1C}">
                <a14:useLocalDpi xmlns:a14="http://schemas.microsoft.com/office/drawing/2010/main" val="0"/>
              </a:ext>
            </a:extLst>
          </a:blip>
          <a:srcRect/>
          <a:stretch>
            <a:fillRect/>
          </a:stretch>
        </p:blipFill>
        <p:spPr>
          <a:xfrm>
            <a:off x="6830275" y="3176956"/>
            <a:ext cx="417546" cy="451767"/>
          </a:xfrm>
          <a:prstGeom prst="rect">
            <a:avLst/>
          </a:prstGeom>
          <a:noFill/>
          <a:ln>
            <a:noFill/>
          </a:ln>
        </p:spPr>
      </p:pic>
      <p:pic>
        <p:nvPicPr>
          <p:cNvPr id="20" name="图片 19"/>
          <p:cNvPicPr/>
          <p:nvPr/>
        </p:nvPicPr>
        <p:blipFill>
          <a:blip r:embed="rId4">
            <a:extLst>
              <a:ext uri="{28A0092B-C50C-407E-A947-70E740481C1C}">
                <a14:useLocalDpi xmlns:a14="http://schemas.microsoft.com/office/drawing/2010/main" val="0"/>
              </a:ext>
            </a:extLst>
          </a:blip>
          <a:srcRect/>
          <a:stretch>
            <a:fillRect/>
          </a:stretch>
        </p:blipFill>
        <p:spPr>
          <a:xfrm>
            <a:off x="2797741" y="5102992"/>
            <a:ext cx="2801331" cy="1569421"/>
          </a:xfrm>
          <a:prstGeom prst="rect">
            <a:avLst/>
          </a:prstGeom>
          <a:noFill/>
          <a:ln>
            <a:noFill/>
          </a:ln>
        </p:spPr>
      </p:pic>
      <p:sp>
        <p:nvSpPr>
          <p:cNvPr id="17" name="矩形 16"/>
          <p:cNvSpPr/>
          <p:nvPr/>
        </p:nvSpPr>
        <p:spPr>
          <a:xfrm>
            <a:off x="5740390" y="5575920"/>
            <a:ext cx="909223" cy="501291"/>
          </a:xfrm>
          <a:prstGeom prst="rect">
            <a:avLst/>
          </a:prstGeom>
        </p:spPr>
        <p:txBody>
          <a:bodyPr wrap="none">
            <a:spAutoFit/>
          </a:bodyPr>
          <a:lstStyle/>
          <a:p>
            <a:pPr algn="ctr">
              <a:lnSpc>
                <a:spcPct val="150000"/>
              </a:lnSpc>
              <a:spcAft>
                <a:spcPts val="0"/>
              </a:spcAft>
            </a:pPr>
            <a:r>
              <a:rPr lang="zh-CN" altLang="zh-CN" sz="2000" kern="100" dirty="0">
                <a:latin typeface="Calibri" panose="020F0502020204030204" pitchFamily="34" charset="0"/>
                <a:ea typeface="宋体" panose="02010600030101010101" pitchFamily="2" charset="-122"/>
                <a:cs typeface="宋体" panose="02010600030101010101" pitchFamily="2" charset="-122"/>
              </a:rPr>
              <a:t>图</a:t>
            </a:r>
            <a:r>
              <a:rPr lang="en-US" altLang="zh-CN" sz="2000" kern="100" dirty="0">
                <a:latin typeface="Calibri" panose="020F0502020204030204" pitchFamily="34" charset="0"/>
                <a:ea typeface="宋体" panose="02010600030101010101" pitchFamily="2" charset="-122"/>
                <a:cs typeface="宋体" panose="02010600030101010101" pitchFamily="2" charset="-122"/>
              </a:rPr>
              <a:t>5-59</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444334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6"/>
          <p:cNvSpPr/>
          <p:nvPr>
            <p:custDataLst>
              <p:tags r:id="rId1"/>
            </p:custDataLst>
          </p:nvPr>
        </p:nvSpPr>
        <p:spPr>
          <a:xfrm>
            <a:off x="2558887" y="189421"/>
            <a:ext cx="9336506" cy="232248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sp>
        <p:nvSpPr>
          <p:cNvPr id="2" name="矩形 1"/>
          <p:cNvSpPr/>
          <p:nvPr/>
        </p:nvSpPr>
        <p:spPr>
          <a:xfrm>
            <a:off x="2518952" y="189421"/>
            <a:ext cx="9416376" cy="2245102"/>
          </a:xfrm>
          <a:prstGeom prst="rect">
            <a:avLst/>
          </a:prstGeom>
        </p:spPr>
        <p:txBody>
          <a:bodyPr wrap="square">
            <a:spAutoFit/>
          </a:bodyPr>
          <a:lstStyle/>
          <a:p>
            <a:pPr indent="304800">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使用此工具绘制蒙版，只需要先选择钢笔工具，随后在监视器中任意位置设置“起始点”，随后遵循“点点成线”的原则绘制自己想要的任何线条，最后再次和起始点重合，即可创建出任意一种想要的由贝塞尔曲线形成的任意形状的蒙版，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5-60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p:cNvGrpSpPr/>
          <p:nvPr/>
        </p:nvGrpSpPr>
        <p:grpSpPr>
          <a:xfrm>
            <a:off x="-116067" y="575952"/>
            <a:ext cx="2843224" cy="1069433"/>
            <a:chOff x="-116067" y="575952"/>
            <a:chExt cx="2843224" cy="1069433"/>
          </a:xfrm>
        </p:grpSpPr>
        <p:grpSp>
          <p:nvGrpSpPr>
            <p:cNvPr id="4" name="组合 3"/>
            <p:cNvGrpSpPr/>
            <p:nvPr/>
          </p:nvGrpSpPr>
          <p:grpSpPr>
            <a:xfrm>
              <a:off x="-116067" y="575952"/>
              <a:ext cx="2516914" cy="1069433"/>
              <a:chOff x="-116067" y="575952"/>
              <a:chExt cx="2516914" cy="1069433"/>
            </a:xfrm>
          </p:grpSpPr>
          <p:sp>
            <p:nvSpPr>
              <p:cNvPr id="6" name="等腰三角形 5"/>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0818" y="575952"/>
                <a:ext cx="2166088" cy="1069433"/>
                <a:chOff x="84059" y="1595724"/>
                <a:chExt cx="2166088" cy="1651545"/>
              </a:xfrm>
            </p:grpSpPr>
            <p:grpSp>
              <p:nvGrpSpPr>
                <p:cNvPr id="9" name="组合 8"/>
                <p:cNvGrpSpPr/>
                <p:nvPr/>
              </p:nvGrpSpPr>
              <p:grpSpPr>
                <a:xfrm>
                  <a:off x="84059" y="1595724"/>
                  <a:ext cx="2166088" cy="1651545"/>
                  <a:chOff x="112295" y="1306286"/>
                  <a:chExt cx="2166088" cy="1651545"/>
                </a:xfrm>
              </p:grpSpPr>
              <p:sp>
                <p:nvSpPr>
                  <p:cNvPr id="11"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10" name="矩形 9"/>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 name="矩形 4"/>
            <p:cNvSpPr/>
            <p:nvPr/>
          </p:nvSpPr>
          <p:spPr>
            <a:xfrm>
              <a:off x="189788" y="788752"/>
              <a:ext cx="2537369" cy="523220"/>
            </a:xfrm>
            <a:prstGeom prst="rect">
              <a:avLst/>
            </a:prstGeom>
          </p:spPr>
          <p:txBody>
            <a:bodyPr wrap="square">
              <a:spAutoFit/>
            </a:bodyPr>
            <a:lstStyle/>
            <a:p>
              <a:pPr algn="just">
                <a:spcAft>
                  <a:spcPts val="0"/>
                </a:spcAft>
              </a:pPr>
              <a:r>
                <a:rPr lang="zh-CN" altLang="en-US" sz="28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蒙版的创建</a:t>
              </a:r>
              <a:endParaRPr lang="zh-CN" altLang="zh-CN" sz="2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a:xfrm>
            <a:off x="2727157" y="2751739"/>
            <a:ext cx="2887580" cy="3424472"/>
          </a:xfrm>
          <a:prstGeom prst="rect">
            <a:avLst/>
          </a:prstGeom>
          <a:noFill/>
          <a:ln>
            <a:noFill/>
          </a:ln>
        </p:spPr>
      </p:pic>
      <p:sp>
        <p:nvSpPr>
          <p:cNvPr id="15" name="矩形 14"/>
          <p:cNvSpPr/>
          <p:nvPr/>
        </p:nvSpPr>
        <p:spPr>
          <a:xfrm>
            <a:off x="3459662" y="6165398"/>
            <a:ext cx="909223" cy="501291"/>
          </a:xfrm>
          <a:prstGeom prst="rect">
            <a:avLst/>
          </a:prstGeom>
        </p:spPr>
        <p:txBody>
          <a:bodyPr wrap="none">
            <a:spAutoFit/>
          </a:bodyPr>
          <a:lstStyle/>
          <a:p>
            <a:pPr algn="ctr">
              <a:lnSpc>
                <a:spcPct val="150000"/>
              </a:lnSpc>
              <a:spcAft>
                <a:spcPts val="0"/>
              </a:spcAft>
            </a:pPr>
            <a:r>
              <a:rPr lang="zh-CN" altLang="zh-CN" sz="2000" kern="100" dirty="0">
                <a:latin typeface="Calibri" panose="020F0502020204030204" pitchFamily="34" charset="0"/>
                <a:ea typeface="宋体" panose="02010600030101010101" pitchFamily="2" charset="-122"/>
                <a:cs typeface="宋体" panose="02010600030101010101" pitchFamily="2" charset="-122"/>
              </a:rPr>
              <a:t>图</a:t>
            </a:r>
            <a:r>
              <a:rPr lang="en-US" altLang="zh-CN" sz="2000" kern="100" dirty="0">
                <a:latin typeface="Calibri" panose="020F0502020204030204" pitchFamily="34" charset="0"/>
                <a:ea typeface="宋体" panose="02010600030101010101" pitchFamily="2" charset="-122"/>
                <a:cs typeface="宋体" panose="02010600030101010101" pitchFamily="2" charset="-122"/>
              </a:rPr>
              <a:t>5-60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矩形 15"/>
          <p:cNvSpPr/>
          <p:nvPr/>
        </p:nvSpPr>
        <p:spPr>
          <a:xfrm>
            <a:off x="6128084" y="2751739"/>
            <a:ext cx="6063916" cy="3970318"/>
          </a:xfrm>
          <a:prstGeom prst="rect">
            <a:avLst/>
          </a:prstGeom>
        </p:spPr>
        <p:txBody>
          <a:bodyPr wrap="square">
            <a:spAutoFit/>
          </a:bodyPr>
          <a:lstStyle/>
          <a:p>
            <a:pPr algn="just">
              <a:lnSpc>
                <a:spcPct val="150000"/>
              </a:lnSpc>
              <a:spcAft>
                <a:spcPts val="0"/>
              </a:spcAft>
            </a:pPr>
            <a:r>
              <a:rPr lang="zh-CN" altLang="zh-CN" sz="2400" b="1"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技巧小贴士：</a:t>
            </a:r>
            <a:endParaRPr lang="zh-CN" altLang="zh-CN"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在使用“钢笔工具”时，如果发现错误或者想要对线条形状进行更改，那么就可以用“钢笔工具”下拉菜单中的“添加顶点”和“删除顶点”工具。</a:t>
            </a:r>
            <a:endParaRPr lang="zh-CN" altLang="zh-CN"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2400" kern="1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如果需要对线条弯曲程度进行控制，那么可以用“转换顶点”工具，如果对蒙版有羽化要求，那么也可以使用“蒙版羽化”工具。</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44721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6"/>
          <p:cNvSpPr/>
          <p:nvPr>
            <p:custDataLst>
              <p:tags r:id="rId1"/>
            </p:custDataLst>
          </p:nvPr>
        </p:nvSpPr>
        <p:spPr>
          <a:xfrm>
            <a:off x="2727157" y="752043"/>
            <a:ext cx="9352549" cy="265594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843224" cy="1069433"/>
            <a:chOff x="-116067" y="575952"/>
            <a:chExt cx="284322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89788" y="788752"/>
              <a:ext cx="2537369" cy="523220"/>
            </a:xfrm>
            <a:prstGeom prst="rect">
              <a:avLst/>
            </a:prstGeom>
          </p:spPr>
          <p:txBody>
            <a:bodyPr wrap="square">
              <a:spAutoFit/>
            </a:bodyPr>
            <a:lstStyle/>
            <a:p>
              <a:pPr algn="just">
                <a:spcAft>
                  <a:spcPts val="0"/>
                </a:spcAft>
              </a:pPr>
              <a:r>
                <a:rPr lang="zh-CN" altLang="en-US" sz="28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蒙版的创建</a:t>
              </a:r>
              <a:endParaRPr lang="zh-CN" altLang="zh-CN" sz="2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727157" y="9280"/>
            <a:ext cx="3775393" cy="662554"/>
          </a:xfrm>
          <a:prstGeom prst="rect">
            <a:avLst/>
          </a:prstGeom>
        </p:spPr>
        <p:txBody>
          <a:bodyPr wrap="none">
            <a:spAutoFit/>
          </a:bodyPr>
          <a:lstStyle/>
          <a:p>
            <a:pPr>
              <a:lnSpc>
                <a:spcPct val="150000"/>
              </a:lnSpc>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使用自动追踪命令创建</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724734" y="608036"/>
            <a:ext cx="9371014" cy="3228897"/>
          </a:xfrm>
          <a:prstGeom prst="rect">
            <a:avLst/>
          </a:prstGeom>
        </p:spPr>
        <p:txBody>
          <a:bodyPr wrap="square">
            <a:spAutoFit/>
          </a:bodyPr>
          <a:lstStyle/>
          <a:p>
            <a:pPr indent="304800">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对于一些特定的素材，如果想要对某个特定的部分进行蒙版，也可以点击上方的“图层”按钮，在下拉菜单中选择“自动追踪”命令，可以根据图层的</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Alpha</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、红、绿、蓝通道和亮度信息自动生成路径蒙版，如图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5-61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r>
              <a:rPr lang="zh-CN" altLang="zh-CN" sz="2400" kern="100"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zh-CN" sz="2400" dirty="0"/>
              <a:t>执行此命令后，将会打开“自动追踪”对话框，如图</a:t>
            </a:r>
            <a:r>
              <a:rPr lang="en-US" altLang="zh-CN" sz="2400" dirty="0"/>
              <a:t>5-62</a:t>
            </a:r>
            <a:r>
              <a:rPr lang="zh-CN" altLang="zh-CN" sz="2400" dirty="0"/>
              <a:t>所示。</a:t>
            </a:r>
          </a:p>
          <a:p>
            <a:pPr indent="304800">
              <a:lnSpc>
                <a:spcPct val="150000"/>
              </a:lnSpc>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a:xfrm>
            <a:off x="2724734" y="3588702"/>
            <a:ext cx="2662990" cy="3064130"/>
          </a:xfrm>
          <a:prstGeom prst="rect">
            <a:avLst/>
          </a:prstGeom>
          <a:noFill/>
          <a:ln>
            <a:noFill/>
          </a:ln>
        </p:spPr>
      </p:pic>
      <p:sp>
        <p:nvSpPr>
          <p:cNvPr id="16" name="矩形 15"/>
          <p:cNvSpPr/>
          <p:nvPr/>
        </p:nvSpPr>
        <p:spPr>
          <a:xfrm>
            <a:off x="5566785" y="4737051"/>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5-61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7" name="图片 16"/>
          <p:cNvPicPr/>
          <p:nvPr/>
        </p:nvPicPr>
        <p:blipFill>
          <a:blip r:embed="rId4">
            <a:extLst>
              <a:ext uri="{28A0092B-C50C-407E-A947-70E740481C1C}">
                <a14:useLocalDpi xmlns:a14="http://schemas.microsoft.com/office/drawing/2010/main" val="0"/>
              </a:ext>
            </a:extLst>
          </a:blip>
          <a:srcRect/>
          <a:stretch>
            <a:fillRect/>
          </a:stretch>
        </p:blipFill>
        <p:spPr>
          <a:xfrm>
            <a:off x="6871970" y="3588702"/>
            <a:ext cx="3170388" cy="3064130"/>
          </a:xfrm>
          <a:prstGeom prst="rect">
            <a:avLst/>
          </a:prstGeom>
          <a:noFill/>
          <a:ln>
            <a:noFill/>
          </a:ln>
        </p:spPr>
      </p:pic>
      <p:sp>
        <p:nvSpPr>
          <p:cNvPr id="18" name="矩形 17"/>
          <p:cNvSpPr/>
          <p:nvPr/>
        </p:nvSpPr>
        <p:spPr>
          <a:xfrm>
            <a:off x="10510454" y="4737050"/>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5-62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610381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6"/>
          <p:cNvSpPr/>
          <p:nvPr>
            <p:custDataLst>
              <p:tags r:id="rId1"/>
            </p:custDataLst>
          </p:nvPr>
        </p:nvSpPr>
        <p:spPr>
          <a:xfrm>
            <a:off x="2676436" y="1050362"/>
            <a:ext cx="9355143" cy="530231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843224" cy="1069433"/>
            <a:chOff x="-116067" y="575952"/>
            <a:chExt cx="284322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89788" y="788752"/>
              <a:ext cx="2537369" cy="523220"/>
            </a:xfrm>
            <a:prstGeom prst="rect">
              <a:avLst/>
            </a:prstGeom>
          </p:spPr>
          <p:txBody>
            <a:bodyPr wrap="square">
              <a:spAutoFit/>
            </a:bodyPr>
            <a:lstStyle/>
            <a:p>
              <a:pPr algn="just">
                <a:spcAft>
                  <a:spcPts val="0"/>
                </a:spcAft>
              </a:pPr>
              <a:r>
                <a:rPr lang="zh-CN" altLang="en-US" sz="28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蒙版的创建</a:t>
              </a:r>
              <a:endParaRPr lang="zh-CN" altLang="zh-CN" sz="2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727157" y="264890"/>
            <a:ext cx="2646878" cy="743986"/>
          </a:xfrm>
          <a:prstGeom prst="rect">
            <a:avLst/>
          </a:prstGeom>
        </p:spPr>
        <p:txBody>
          <a:bodyPr wrap="none">
            <a:spAutoFit/>
          </a:bodyPr>
          <a:lstStyle/>
          <a:p>
            <a:pPr>
              <a:lnSpc>
                <a:spcPct val="150000"/>
              </a:lnSpc>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各个参数详解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820986" y="1021199"/>
            <a:ext cx="9063450" cy="5078313"/>
          </a:xfrm>
          <a:prstGeom prst="rect">
            <a:avLst/>
          </a:prstGeom>
        </p:spPr>
        <p:txBody>
          <a:bodyPr wrap="square">
            <a:spAutoFit/>
          </a:bodyPr>
          <a:lstStyle/>
          <a:p>
            <a:pPr>
              <a:lnSpc>
                <a:spcPct val="150000"/>
              </a:lnSpc>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时间跨度</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选择当前帧，将只对时间轴对应的一帧进行自动追踪；选择工作区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将对整段素材进行自动追踪。</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选项</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通道可以选择主要属性的通道；反向勾选后将翻转蒙版的方向；模糊则可以使产生的蒙版更加平滑；容差为产生时的范围，在素材前后差别大时比较明显；最小区域则可以设置自动蒙版的最小区域；阈值为透明区域分界线，如果超过设定值则为不透明区域，反之为透明区域；圆角值决定蒙版的圆滑程度；勾选应用到新图层会保存在一个新建的固态层上；</a:t>
            </a:r>
            <a:r>
              <a:rPr lang="zh-CN" altLang="zh-CN" sz="2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勾选预览则会先生成预览。</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6711106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6"/>
          <p:cNvSpPr/>
          <p:nvPr>
            <p:custDataLst>
              <p:tags r:id="rId1"/>
            </p:custDataLst>
          </p:nvPr>
        </p:nvSpPr>
        <p:spPr>
          <a:xfrm>
            <a:off x="2727157" y="585421"/>
            <a:ext cx="8956125" cy="182384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843224" cy="1069433"/>
            <a:chOff x="-116067" y="575952"/>
            <a:chExt cx="284322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89788" y="788752"/>
              <a:ext cx="2537369" cy="523220"/>
            </a:xfrm>
            <a:prstGeom prst="rect">
              <a:avLst/>
            </a:prstGeom>
          </p:spPr>
          <p:txBody>
            <a:bodyPr wrap="square">
              <a:spAutoFit/>
            </a:bodyPr>
            <a:lstStyle/>
            <a:p>
              <a:pPr algn="just">
                <a:spcAft>
                  <a:spcPts val="0"/>
                </a:spcAft>
              </a:pPr>
              <a:r>
                <a:rPr lang="zh-CN" altLang="en-US" sz="28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a:t>
              </a: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属性</a:t>
              </a:r>
              <a:endParaRPr lang="zh-CN" altLang="zh-CN" sz="2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814025" y="654944"/>
            <a:ext cx="8869257" cy="1754326"/>
          </a:xfrm>
          <a:prstGeom prst="rect">
            <a:avLst/>
          </a:prstGeom>
        </p:spPr>
        <p:txBody>
          <a:bodyPr wrap="square">
            <a:spAutoFit/>
          </a:bodyPr>
          <a:lstStyle/>
          <a:p>
            <a:pPr indent="304800">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当我们为一段素材添加了蒙版后，我们在“时间轴”面板中选中此素材，随后连续按两次</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M</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键可以展开蒙版的所有属性，如图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5-63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a:xfrm>
            <a:off x="2984517" y="3367338"/>
            <a:ext cx="7886060" cy="1878430"/>
          </a:xfrm>
          <a:prstGeom prst="rect">
            <a:avLst/>
          </a:prstGeom>
          <a:noFill/>
          <a:ln>
            <a:noFill/>
          </a:ln>
        </p:spPr>
      </p:pic>
      <p:sp>
        <p:nvSpPr>
          <p:cNvPr id="15" name="矩形 14"/>
          <p:cNvSpPr/>
          <p:nvPr/>
        </p:nvSpPr>
        <p:spPr>
          <a:xfrm>
            <a:off x="5874053" y="5635113"/>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5-63</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54822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52844" y="451514"/>
            <a:ext cx="7863770" cy="1413433"/>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dirty="0">
                <a:solidFill>
                  <a:schemeClr val="tx1"/>
                </a:solidFill>
              </a:rPr>
              <a:t>在</a:t>
            </a:r>
            <a:r>
              <a:rPr lang="en-US" altLang="zh-CN" sz="2000" dirty="0">
                <a:solidFill>
                  <a:schemeClr val="tx1"/>
                </a:solidFill>
              </a:rPr>
              <a:t>After Effects 2022</a:t>
            </a:r>
            <a:r>
              <a:rPr lang="zh-CN" altLang="zh-CN" sz="2000" dirty="0">
                <a:solidFill>
                  <a:schemeClr val="tx1"/>
                </a:solidFill>
              </a:rPr>
              <a:t>中，提供了非常多不同的图层混合模式。在多个素材进行叠加时，调节其中单个或者多个图层混合模式，所带来的效果往往是大相径庭的，广泛应用与各种动画及特效制作中。</a:t>
            </a:r>
          </a:p>
        </p:txBody>
      </p:sp>
      <p:sp>
        <p:nvSpPr>
          <p:cNvPr id="1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15" name="文本框 14"/>
          <p:cNvSpPr txBox="1"/>
          <p:nvPr/>
        </p:nvSpPr>
        <p:spPr>
          <a:xfrm>
            <a:off x="412977" y="3840182"/>
            <a:ext cx="1658711" cy="830997"/>
          </a:xfrm>
          <a:prstGeom prst="rect">
            <a:avLst/>
          </a:prstGeom>
          <a:noFill/>
        </p:spPr>
        <p:txBody>
          <a:bodyPr wrap="square" rtlCol="0">
            <a:spAutoFit/>
          </a:bodyPr>
          <a:lstStyle/>
          <a:p>
            <a:pPr algn="ctr"/>
            <a:r>
              <a:rPr lang="zh-CN" altLang="zh-CN" sz="2400" dirty="0"/>
              <a:t>本节知识思维导图：</a:t>
            </a:r>
            <a:endParaRPr lang="zh-CN" altLang="en-US" sz="3200" dirty="0">
              <a:solidFill>
                <a:schemeClr val="tx1">
                  <a:lumMod val="75000"/>
                  <a:lumOff val="25000"/>
                </a:schemeClr>
              </a:solidFill>
            </a:endParaRPr>
          </a:p>
        </p:txBody>
      </p:sp>
      <p:sp>
        <p:nvSpPr>
          <p:cNvPr id="19" name="等腰三角形 18"/>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表格 3"/>
          <p:cNvGraphicFramePr>
            <a:graphicFrameLocks noGrp="1"/>
          </p:cNvGraphicFramePr>
          <p:nvPr>
            <p:extLst>
              <p:ext uri="{D42A27DB-BD31-4B8C-83A1-F6EECF244321}">
                <p14:modId xmlns:p14="http://schemas.microsoft.com/office/powerpoint/2010/main" val="2996068737"/>
              </p:ext>
            </p:extLst>
          </p:nvPr>
        </p:nvGraphicFramePr>
        <p:xfrm>
          <a:off x="2810332" y="2785093"/>
          <a:ext cx="8980615" cy="3487369"/>
        </p:xfrm>
        <a:graphic>
          <a:graphicData uri="http://schemas.openxmlformats.org/drawingml/2006/table">
            <a:tbl>
              <a:tblPr firstRow="1" firstCol="1" bandRow="1">
                <a:tableStyleId>{5C22544A-7EE6-4342-B048-85BDC9FD1C3A}</a:tableStyleId>
              </a:tblPr>
              <a:tblGrid>
                <a:gridCol w="1637162">
                  <a:extLst>
                    <a:ext uri="{9D8B030D-6E8A-4147-A177-3AD203B41FA5}">
                      <a16:colId xmlns:a16="http://schemas.microsoft.com/office/drawing/2014/main" val="4134115192"/>
                    </a:ext>
                  </a:extLst>
                </a:gridCol>
                <a:gridCol w="3077800">
                  <a:extLst>
                    <a:ext uri="{9D8B030D-6E8A-4147-A177-3AD203B41FA5}">
                      <a16:colId xmlns:a16="http://schemas.microsoft.com/office/drawing/2014/main" val="2797147601"/>
                    </a:ext>
                  </a:extLst>
                </a:gridCol>
                <a:gridCol w="3077800">
                  <a:extLst>
                    <a:ext uri="{9D8B030D-6E8A-4147-A177-3AD203B41FA5}">
                      <a16:colId xmlns:a16="http://schemas.microsoft.com/office/drawing/2014/main" val="3143520776"/>
                    </a:ext>
                  </a:extLst>
                </a:gridCol>
                <a:gridCol w="1187853">
                  <a:extLst>
                    <a:ext uri="{9D8B030D-6E8A-4147-A177-3AD203B41FA5}">
                      <a16:colId xmlns:a16="http://schemas.microsoft.com/office/drawing/2014/main" val="3880244462"/>
                    </a:ext>
                  </a:extLst>
                </a:gridCol>
              </a:tblGrid>
              <a:tr h="624633">
                <a:tc rowSpan="4">
                  <a:txBody>
                    <a:bodyPr/>
                    <a:lstStyle/>
                    <a:p>
                      <a:pPr algn="just">
                        <a:lnSpc>
                          <a:spcPct val="150000"/>
                        </a:lnSpc>
                        <a:spcAft>
                          <a:spcPts val="0"/>
                        </a:spcAft>
                      </a:pPr>
                      <a:r>
                        <a:rPr lang="en-US" sz="2000" kern="100">
                          <a:effectLst/>
                        </a:rPr>
                        <a:t> </a:t>
                      </a:r>
                      <a:endParaRPr lang="zh-CN" sz="1600" kern="100">
                        <a:effectLst/>
                      </a:endParaRPr>
                    </a:p>
                    <a:p>
                      <a:pPr algn="just">
                        <a:lnSpc>
                          <a:spcPct val="150000"/>
                        </a:lnSpc>
                        <a:spcAft>
                          <a:spcPts val="0"/>
                        </a:spcAft>
                      </a:pPr>
                      <a:r>
                        <a:rPr lang="en-US" sz="2000" kern="100">
                          <a:effectLst/>
                        </a:rPr>
                        <a:t> </a:t>
                      </a:r>
                      <a:endParaRPr lang="zh-CN" sz="1600" kern="100">
                        <a:effectLst/>
                      </a:endParaRPr>
                    </a:p>
                    <a:p>
                      <a:pPr algn="just">
                        <a:lnSpc>
                          <a:spcPct val="150000"/>
                        </a:lnSpc>
                        <a:spcAft>
                          <a:spcPts val="0"/>
                        </a:spcAft>
                      </a:pPr>
                      <a:r>
                        <a:rPr lang="zh-CN" sz="2000" kern="100">
                          <a:effectLst/>
                        </a:rPr>
                        <a:t>图层混合模式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304800" algn="just">
                        <a:lnSpc>
                          <a:spcPct val="150000"/>
                        </a:lnSpc>
                        <a:spcAft>
                          <a:spcPts val="0"/>
                        </a:spcAft>
                      </a:pPr>
                      <a:r>
                        <a:rPr lang="zh-CN" sz="2000" kern="100">
                          <a:effectLst/>
                        </a:rPr>
                        <a:t>分类</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304800" algn="just">
                        <a:lnSpc>
                          <a:spcPct val="150000"/>
                        </a:lnSpc>
                        <a:spcAft>
                          <a:spcPts val="0"/>
                        </a:spcAft>
                      </a:pPr>
                      <a:r>
                        <a:rPr lang="zh-CN" sz="2000" kern="100">
                          <a:effectLst/>
                        </a:rPr>
                        <a:t>内容</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304800" algn="just">
                        <a:lnSpc>
                          <a:spcPct val="150000"/>
                        </a:lnSpc>
                        <a:spcAft>
                          <a:spcPts val="0"/>
                        </a:spcAft>
                      </a:pPr>
                      <a:r>
                        <a:rPr lang="zh-CN" sz="2000" kern="100" dirty="0">
                          <a:effectLst/>
                        </a:rPr>
                        <a:t>重要性</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58694221"/>
                  </a:ext>
                </a:extLst>
              </a:tr>
              <a:tr h="624633">
                <a:tc vMerge="1">
                  <a:txBody>
                    <a:bodyPr/>
                    <a:lstStyle/>
                    <a:p>
                      <a:endParaRPr lang="zh-CN" altLang="en-US"/>
                    </a:p>
                  </a:txBody>
                  <a:tcPr/>
                </a:tc>
                <a:tc>
                  <a:txBody>
                    <a:bodyPr/>
                    <a:lstStyle/>
                    <a:p>
                      <a:pPr algn="just">
                        <a:lnSpc>
                          <a:spcPct val="150000"/>
                        </a:lnSpc>
                        <a:spcAft>
                          <a:spcPts val="0"/>
                        </a:spcAft>
                      </a:pPr>
                      <a:r>
                        <a:rPr lang="zh-CN" sz="2000" kern="100">
                          <a:effectLst/>
                        </a:rPr>
                        <a:t>图层混合模式的概念</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图层混合模式的概念</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6736219"/>
                  </a:ext>
                </a:extLst>
              </a:tr>
              <a:tr h="624633">
                <a:tc vMerge="1">
                  <a:txBody>
                    <a:bodyPr/>
                    <a:lstStyle/>
                    <a:p>
                      <a:endParaRPr lang="zh-CN" altLang="en-US"/>
                    </a:p>
                  </a:txBody>
                  <a:tcPr/>
                </a:tc>
                <a:tc>
                  <a:txBody>
                    <a:bodyPr/>
                    <a:lstStyle/>
                    <a:p>
                      <a:pPr algn="just">
                        <a:lnSpc>
                          <a:spcPct val="150000"/>
                        </a:lnSpc>
                        <a:spcAft>
                          <a:spcPts val="0"/>
                        </a:spcAft>
                      </a:pPr>
                      <a:r>
                        <a:rPr lang="zh-CN" sz="2000" kern="100">
                          <a:effectLst/>
                        </a:rPr>
                        <a:t>图层混合模式的应用方法</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如何使用图层混合模式</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93528284"/>
                  </a:ext>
                </a:extLst>
              </a:tr>
              <a:tr h="1323703">
                <a:tc vMerge="1">
                  <a:txBody>
                    <a:bodyPr/>
                    <a:lstStyle/>
                    <a:p>
                      <a:endParaRPr lang="zh-CN" altLang="en-US"/>
                    </a:p>
                  </a:txBody>
                  <a:tcPr/>
                </a:tc>
                <a:tc>
                  <a:txBody>
                    <a:bodyPr/>
                    <a:lstStyle/>
                    <a:p>
                      <a:pPr algn="just">
                        <a:lnSpc>
                          <a:spcPct val="150000"/>
                        </a:lnSpc>
                        <a:spcAft>
                          <a:spcPts val="0"/>
                        </a:spcAft>
                      </a:pPr>
                      <a:r>
                        <a:rPr lang="zh-CN" sz="2000" kern="100">
                          <a:effectLst/>
                        </a:rPr>
                        <a:t>图层混合模式的种类与实际效果</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a:effectLst/>
                        </a:rPr>
                        <a:t>图层混合模式的各类型以及每个类型下的具体命令</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000" kern="100" dirty="0">
                          <a:effectLst/>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40656658"/>
                  </a:ext>
                </a:extLst>
              </a:tr>
            </a:tbl>
          </a:graphicData>
        </a:graphic>
      </p:graphicFrame>
    </p:spTree>
    <p:custDataLst>
      <p:tags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6"/>
          <p:cNvSpPr/>
          <p:nvPr>
            <p:custDataLst>
              <p:tags r:id="rId1"/>
            </p:custDataLst>
          </p:nvPr>
        </p:nvSpPr>
        <p:spPr>
          <a:xfrm>
            <a:off x="2640290" y="1134027"/>
            <a:ext cx="9054405" cy="182454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843224" cy="1069433"/>
            <a:chOff x="-116067" y="575952"/>
            <a:chExt cx="284322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89788" y="788752"/>
              <a:ext cx="2537369" cy="523220"/>
            </a:xfrm>
            <a:prstGeom prst="rect">
              <a:avLst/>
            </a:prstGeom>
          </p:spPr>
          <p:txBody>
            <a:bodyPr wrap="square">
              <a:spAutoFit/>
            </a:bodyPr>
            <a:lstStyle/>
            <a:p>
              <a:pPr algn="just">
                <a:spcAft>
                  <a:spcPts val="0"/>
                </a:spcAft>
              </a:pPr>
              <a:r>
                <a:rPr lang="zh-CN" altLang="en-US" sz="28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a:t>
              </a: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属性</a:t>
              </a:r>
              <a:endParaRPr lang="zh-CN" altLang="zh-CN" sz="2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727157" y="292724"/>
            <a:ext cx="2550696" cy="830997"/>
          </a:xfrm>
          <a:prstGeom prst="rect">
            <a:avLst/>
          </a:prstGeom>
        </p:spPr>
        <p:txBody>
          <a:bodyPr wrap="square">
            <a:spAutoFit/>
          </a:bodyPr>
          <a:lstStyle/>
          <a:p>
            <a:pPr>
              <a:lnSpc>
                <a:spcPct val="150000"/>
              </a:lnSpc>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参数详解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727158" y="1204250"/>
            <a:ext cx="9079832" cy="1754326"/>
          </a:xfrm>
          <a:prstGeom prst="rect">
            <a:avLst/>
          </a:prstGeom>
        </p:spPr>
        <p:txBody>
          <a:bodyPr wrap="square">
            <a:spAutoFit/>
          </a:bodyPr>
          <a:lstStyle/>
          <a:p>
            <a:pPr>
              <a:lnSpc>
                <a:spcPct val="150000"/>
              </a:lnSpc>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蒙版路径</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设置蒙饭的路径范围和形状，上文中也使用过此命令制作了关键帧动画。</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反转</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将已设置好的蒙版路径范围进行反向，如图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5-64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p:cNvPicPr/>
          <p:nvPr/>
        </p:nvPicPr>
        <p:blipFill>
          <a:blip r:embed="rId3"/>
          <a:stretch>
            <a:fillRect/>
          </a:stretch>
        </p:blipFill>
        <p:spPr>
          <a:xfrm>
            <a:off x="2640290" y="3028799"/>
            <a:ext cx="5110246" cy="3436169"/>
          </a:xfrm>
          <a:prstGeom prst="rect">
            <a:avLst/>
          </a:prstGeom>
        </p:spPr>
      </p:pic>
      <p:sp>
        <p:nvSpPr>
          <p:cNvPr id="16" name="矩形 15"/>
          <p:cNvSpPr/>
          <p:nvPr/>
        </p:nvSpPr>
        <p:spPr>
          <a:xfrm>
            <a:off x="7750536" y="4163775"/>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5-64</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027138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067" y="575952"/>
            <a:ext cx="2843224" cy="1069433"/>
            <a:chOff x="-116067" y="575952"/>
            <a:chExt cx="284322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89788" y="788752"/>
              <a:ext cx="2537369" cy="523220"/>
            </a:xfrm>
            <a:prstGeom prst="rect">
              <a:avLst/>
            </a:prstGeom>
          </p:spPr>
          <p:txBody>
            <a:bodyPr wrap="square">
              <a:spAutoFit/>
            </a:bodyPr>
            <a:lstStyle/>
            <a:p>
              <a:pPr algn="just">
                <a:spcAft>
                  <a:spcPts val="0"/>
                </a:spcAft>
              </a:pPr>
              <a:r>
                <a:rPr lang="zh-CN" altLang="en-US" sz="28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a:t>
              </a: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属性</a:t>
              </a:r>
              <a:endParaRPr lang="zh-CN" altLang="zh-CN" sz="2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727157" y="292724"/>
            <a:ext cx="2550696" cy="830997"/>
          </a:xfrm>
          <a:prstGeom prst="rect">
            <a:avLst/>
          </a:prstGeom>
        </p:spPr>
        <p:txBody>
          <a:bodyPr wrap="square">
            <a:spAutoFit/>
          </a:bodyPr>
          <a:lstStyle/>
          <a:p>
            <a:pPr>
              <a:lnSpc>
                <a:spcPct val="150000"/>
              </a:lnSpc>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参数详解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5" name="组合 14"/>
          <p:cNvGrpSpPr/>
          <p:nvPr/>
        </p:nvGrpSpPr>
        <p:grpSpPr>
          <a:xfrm>
            <a:off x="2640290" y="1134028"/>
            <a:ext cx="9054405" cy="1528962"/>
            <a:chOff x="2640290" y="1134028"/>
            <a:chExt cx="9054405" cy="1528962"/>
          </a:xfrm>
        </p:grpSpPr>
        <p:sp>
          <p:nvSpPr>
            <p:cNvPr id="14" name="圆角矩形 6"/>
            <p:cNvSpPr/>
            <p:nvPr>
              <p:custDataLst>
                <p:tags r:id="rId1"/>
              </p:custDataLst>
            </p:nvPr>
          </p:nvSpPr>
          <p:spPr>
            <a:xfrm>
              <a:off x="2640290" y="1134028"/>
              <a:ext cx="9054405" cy="152896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sp>
          <p:nvSpPr>
            <p:cNvPr id="13" name="矩形 12"/>
            <p:cNvSpPr/>
            <p:nvPr/>
          </p:nvSpPr>
          <p:spPr>
            <a:xfrm>
              <a:off x="2727156" y="1229886"/>
              <a:ext cx="8967539" cy="1135054"/>
            </a:xfrm>
            <a:prstGeom prst="rect">
              <a:avLst/>
            </a:prstGeom>
          </p:spPr>
          <p:txBody>
            <a:bodyPr wrap="square">
              <a:spAutoFit/>
            </a:bodyPr>
            <a:lstStyle/>
            <a:p>
              <a:pPr>
                <a:lnSpc>
                  <a:spcPct val="150000"/>
                </a:lnSpc>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蒙版羽化</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可以使蒙版边缘的呈现羽化效果，也就是渐隐效果，使其和底层过度更加的柔和，如图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5-65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6" name="图片 15"/>
          <p:cNvPicPr/>
          <p:nvPr/>
        </p:nvPicPr>
        <p:blipFill>
          <a:blip r:embed="rId3">
            <a:extLst>
              <a:ext uri="{28A0092B-C50C-407E-A947-70E740481C1C}">
                <a14:useLocalDpi xmlns:a14="http://schemas.microsoft.com/office/drawing/2010/main" val="0"/>
              </a:ext>
            </a:extLst>
          </a:blip>
          <a:srcRect/>
          <a:stretch>
            <a:fillRect/>
          </a:stretch>
        </p:blipFill>
        <p:spPr>
          <a:xfrm>
            <a:off x="2727156" y="3054435"/>
            <a:ext cx="2823412" cy="3586603"/>
          </a:xfrm>
          <a:prstGeom prst="rect">
            <a:avLst/>
          </a:prstGeom>
          <a:noFill/>
          <a:ln>
            <a:noFill/>
          </a:ln>
        </p:spPr>
      </p:pic>
      <p:sp>
        <p:nvSpPr>
          <p:cNvPr id="17" name="矩形 16"/>
          <p:cNvSpPr/>
          <p:nvPr/>
        </p:nvSpPr>
        <p:spPr>
          <a:xfrm>
            <a:off x="5657430" y="4458453"/>
            <a:ext cx="909223" cy="501291"/>
          </a:xfrm>
          <a:prstGeom prst="rect">
            <a:avLst/>
          </a:prstGeom>
        </p:spPr>
        <p:txBody>
          <a:bodyPr wrap="none">
            <a:spAutoFit/>
          </a:bodyPr>
          <a:lstStyle/>
          <a:p>
            <a:pPr algn="ctr">
              <a:lnSpc>
                <a:spcPct val="150000"/>
              </a:lnSpc>
              <a:spcAft>
                <a:spcPts val="0"/>
              </a:spcAft>
            </a:pPr>
            <a:r>
              <a:rPr lang="zh-CN" altLang="zh-CN" sz="2000" kern="100" dirty="0">
                <a:latin typeface="Calibri" panose="020F0502020204030204" pitchFamily="34" charset="0"/>
                <a:ea typeface="宋体" panose="02010600030101010101" pitchFamily="2" charset="-122"/>
                <a:cs typeface="宋体" panose="02010600030101010101" pitchFamily="2" charset="-122"/>
              </a:rPr>
              <a:t>图</a:t>
            </a:r>
            <a:r>
              <a:rPr lang="en-US" altLang="zh-CN" sz="2000" kern="100" dirty="0">
                <a:latin typeface="Calibri" panose="020F0502020204030204" pitchFamily="34" charset="0"/>
                <a:ea typeface="宋体" panose="02010600030101010101" pitchFamily="2" charset="-122"/>
                <a:cs typeface="宋体" panose="02010600030101010101" pitchFamily="2" charset="-122"/>
              </a:rPr>
              <a:t>5-65</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046430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6"/>
          <p:cNvSpPr/>
          <p:nvPr>
            <p:custDataLst>
              <p:tags r:id="rId1"/>
            </p:custDataLst>
          </p:nvPr>
        </p:nvSpPr>
        <p:spPr>
          <a:xfrm>
            <a:off x="2640290" y="1134028"/>
            <a:ext cx="9054405" cy="152896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sp>
        <p:nvSpPr>
          <p:cNvPr id="2" name="矩形 1"/>
          <p:cNvSpPr/>
          <p:nvPr/>
        </p:nvSpPr>
        <p:spPr>
          <a:xfrm>
            <a:off x="2727157" y="1273488"/>
            <a:ext cx="9304421" cy="1200329"/>
          </a:xfrm>
          <a:prstGeom prst="rect">
            <a:avLst/>
          </a:prstGeom>
        </p:spPr>
        <p:txBody>
          <a:bodyPr wrap="square">
            <a:spAutoFit/>
          </a:bodyPr>
          <a:lstStyle/>
          <a:p>
            <a:pPr>
              <a:lnSpc>
                <a:spcPct val="150000"/>
              </a:lnSpc>
            </a:pPr>
            <a:r>
              <a:rPr lang="zh-CN" altLang="zh-CN" sz="2400" b="1" kern="100" dirty="0" smtClean="0">
                <a:latin typeface="微软雅黑" panose="020B0503020204020204" pitchFamily="34" charset="-122"/>
                <a:ea typeface="微软雅黑" panose="020B0503020204020204" pitchFamily="34" charset="-122"/>
                <a:cs typeface="宋体" panose="02010600030101010101" pitchFamily="2" charset="-122"/>
              </a:rPr>
              <a:t>蒙</a:t>
            </a: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版不透明度</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设置蒙版所影响区域的不透明度。图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5-66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所示的为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透明度以及</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透明度的效果。</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p:cNvGrpSpPr/>
          <p:nvPr/>
        </p:nvGrpSpPr>
        <p:grpSpPr>
          <a:xfrm>
            <a:off x="-116067" y="575952"/>
            <a:ext cx="2843224" cy="1069433"/>
            <a:chOff x="-116067" y="575952"/>
            <a:chExt cx="2843224" cy="1069433"/>
          </a:xfrm>
        </p:grpSpPr>
        <p:grpSp>
          <p:nvGrpSpPr>
            <p:cNvPr id="4" name="组合 3"/>
            <p:cNvGrpSpPr/>
            <p:nvPr/>
          </p:nvGrpSpPr>
          <p:grpSpPr>
            <a:xfrm>
              <a:off x="-116067" y="575952"/>
              <a:ext cx="2516914" cy="1069433"/>
              <a:chOff x="-116067" y="575952"/>
              <a:chExt cx="2516914" cy="1069433"/>
            </a:xfrm>
          </p:grpSpPr>
          <p:sp>
            <p:nvSpPr>
              <p:cNvPr id="6" name="等腰三角形 5"/>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0818" y="575952"/>
                <a:ext cx="2166088" cy="1069433"/>
                <a:chOff x="84059" y="1595724"/>
                <a:chExt cx="2166088" cy="1651545"/>
              </a:xfrm>
            </p:grpSpPr>
            <p:grpSp>
              <p:nvGrpSpPr>
                <p:cNvPr id="9" name="组合 8"/>
                <p:cNvGrpSpPr/>
                <p:nvPr/>
              </p:nvGrpSpPr>
              <p:grpSpPr>
                <a:xfrm>
                  <a:off x="84059" y="1595724"/>
                  <a:ext cx="2166088" cy="1651545"/>
                  <a:chOff x="112295" y="1306286"/>
                  <a:chExt cx="2166088" cy="1651545"/>
                </a:xfrm>
              </p:grpSpPr>
              <p:sp>
                <p:nvSpPr>
                  <p:cNvPr id="11"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10" name="矩形 9"/>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 name="矩形 4"/>
            <p:cNvSpPr/>
            <p:nvPr/>
          </p:nvSpPr>
          <p:spPr>
            <a:xfrm>
              <a:off x="189788" y="788752"/>
              <a:ext cx="2537369" cy="523220"/>
            </a:xfrm>
            <a:prstGeom prst="rect">
              <a:avLst/>
            </a:prstGeom>
          </p:spPr>
          <p:txBody>
            <a:bodyPr wrap="square">
              <a:spAutoFit/>
            </a:bodyPr>
            <a:lstStyle/>
            <a:p>
              <a:pPr algn="just">
                <a:spcAft>
                  <a:spcPts val="0"/>
                </a:spcAft>
              </a:pPr>
              <a:r>
                <a:rPr lang="zh-CN" altLang="en-US" sz="28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a:t>
              </a: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属性</a:t>
              </a:r>
              <a:endParaRPr lang="zh-CN" altLang="zh-CN" sz="2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3" name="矩形 12"/>
          <p:cNvSpPr/>
          <p:nvPr/>
        </p:nvSpPr>
        <p:spPr>
          <a:xfrm>
            <a:off x="2727157" y="292724"/>
            <a:ext cx="2550696" cy="830997"/>
          </a:xfrm>
          <a:prstGeom prst="rect">
            <a:avLst/>
          </a:prstGeom>
        </p:spPr>
        <p:txBody>
          <a:bodyPr wrap="square">
            <a:spAutoFit/>
          </a:bodyPr>
          <a:lstStyle/>
          <a:p>
            <a:pPr>
              <a:lnSpc>
                <a:spcPct val="150000"/>
              </a:lnSpc>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参数详解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p:cNvPicPr/>
          <p:nvPr/>
        </p:nvPicPr>
        <p:blipFill>
          <a:blip r:embed="rId3"/>
          <a:stretch>
            <a:fillRect/>
          </a:stretch>
        </p:blipFill>
        <p:spPr>
          <a:xfrm>
            <a:off x="2640290" y="3229560"/>
            <a:ext cx="4404394" cy="2962693"/>
          </a:xfrm>
          <a:prstGeom prst="rect">
            <a:avLst/>
          </a:prstGeom>
        </p:spPr>
      </p:pic>
      <p:sp>
        <p:nvSpPr>
          <p:cNvPr id="16" name="矩形 15"/>
          <p:cNvSpPr/>
          <p:nvPr/>
        </p:nvSpPr>
        <p:spPr>
          <a:xfrm>
            <a:off x="7167492" y="4456990"/>
            <a:ext cx="1431076" cy="501291"/>
          </a:xfrm>
          <a:prstGeom prst="rect">
            <a:avLst/>
          </a:prstGeom>
        </p:spPr>
        <p:txBody>
          <a:bodyPr wrap="square">
            <a:spAutoFit/>
          </a:bodyPr>
          <a:lstStyle/>
          <a:p>
            <a:pPr algn="ctr">
              <a:lnSpc>
                <a:spcPct val="150000"/>
              </a:lnSpc>
              <a:spcAft>
                <a:spcPts val="0"/>
              </a:spcAft>
            </a:pPr>
            <a:r>
              <a:rPr lang="zh-CN" altLang="zh-CN" sz="2000" kern="100" dirty="0">
                <a:latin typeface="Calibri" panose="020F0502020204030204" pitchFamily="34" charset="0"/>
                <a:ea typeface="宋体" panose="02010600030101010101" pitchFamily="2" charset="-122"/>
                <a:cs typeface="宋体" panose="02010600030101010101" pitchFamily="2" charset="-122"/>
              </a:rPr>
              <a:t>图</a:t>
            </a:r>
            <a:r>
              <a:rPr lang="en-US" altLang="zh-CN" sz="2000" kern="100" dirty="0">
                <a:latin typeface="Calibri" panose="020F0502020204030204" pitchFamily="34" charset="0"/>
                <a:ea typeface="宋体" panose="02010600030101010101" pitchFamily="2" charset="-122"/>
                <a:cs typeface="宋体" panose="02010600030101010101" pitchFamily="2" charset="-122"/>
              </a:rPr>
              <a:t>5-66</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351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599902" y="1173735"/>
            <a:ext cx="8741866" cy="152896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3" name="组合 2"/>
          <p:cNvGrpSpPr/>
          <p:nvPr/>
        </p:nvGrpSpPr>
        <p:grpSpPr>
          <a:xfrm>
            <a:off x="-116067" y="575952"/>
            <a:ext cx="2843224" cy="1069433"/>
            <a:chOff x="-116067" y="575952"/>
            <a:chExt cx="2843224" cy="1069433"/>
          </a:xfrm>
        </p:grpSpPr>
        <p:grpSp>
          <p:nvGrpSpPr>
            <p:cNvPr id="4" name="组合 3"/>
            <p:cNvGrpSpPr/>
            <p:nvPr/>
          </p:nvGrpSpPr>
          <p:grpSpPr>
            <a:xfrm>
              <a:off x="-116067" y="575952"/>
              <a:ext cx="2516914" cy="1069433"/>
              <a:chOff x="-116067" y="575952"/>
              <a:chExt cx="2516914" cy="1069433"/>
            </a:xfrm>
          </p:grpSpPr>
          <p:sp>
            <p:nvSpPr>
              <p:cNvPr id="6" name="等腰三角形 5"/>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0818" y="575952"/>
                <a:ext cx="2166088" cy="1069433"/>
                <a:chOff x="84059" y="1595724"/>
                <a:chExt cx="2166088" cy="1651545"/>
              </a:xfrm>
            </p:grpSpPr>
            <p:grpSp>
              <p:nvGrpSpPr>
                <p:cNvPr id="9" name="组合 8"/>
                <p:cNvGrpSpPr/>
                <p:nvPr/>
              </p:nvGrpSpPr>
              <p:grpSpPr>
                <a:xfrm>
                  <a:off x="84059" y="1595724"/>
                  <a:ext cx="2166088" cy="1651545"/>
                  <a:chOff x="112295" y="1306286"/>
                  <a:chExt cx="2166088" cy="1651545"/>
                </a:xfrm>
              </p:grpSpPr>
              <p:sp>
                <p:nvSpPr>
                  <p:cNvPr id="11"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10" name="矩形 9"/>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 name="矩形 4"/>
            <p:cNvSpPr/>
            <p:nvPr/>
          </p:nvSpPr>
          <p:spPr>
            <a:xfrm>
              <a:off x="189788" y="788752"/>
              <a:ext cx="2537369" cy="523220"/>
            </a:xfrm>
            <a:prstGeom prst="rect">
              <a:avLst/>
            </a:prstGeom>
          </p:spPr>
          <p:txBody>
            <a:bodyPr wrap="square">
              <a:spAutoFit/>
            </a:bodyPr>
            <a:lstStyle/>
            <a:p>
              <a:pPr algn="just">
                <a:spcAft>
                  <a:spcPts val="0"/>
                </a:spcAft>
              </a:pPr>
              <a:r>
                <a:rPr lang="zh-CN" altLang="en-US" sz="28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a:t>
              </a: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属性</a:t>
              </a:r>
              <a:endParaRPr lang="zh-CN" altLang="zh-CN" sz="2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3" name="矩形 12"/>
          <p:cNvSpPr/>
          <p:nvPr/>
        </p:nvSpPr>
        <p:spPr>
          <a:xfrm>
            <a:off x="2727157" y="292724"/>
            <a:ext cx="2550696" cy="830997"/>
          </a:xfrm>
          <a:prstGeom prst="rect">
            <a:avLst/>
          </a:prstGeom>
        </p:spPr>
        <p:txBody>
          <a:bodyPr wrap="square">
            <a:spAutoFit/>
          </a:bodyPr>
          <a:lstStyle/>
          <a:p>
            <a:pPr>
              <a:lnSpc>
                <a:spcPct val="150000"/>
              </a:lnSpc>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参数详解</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2761664" y="1229886"/>
            <a:ext cx="8580103" cy="1200329"/>
          </a:xfrm>
          <a:prstGeom prst="rect">
            <a:avLst/>
          </a:prstGeom>
        </p:spPr>
        <p:txBody>
          <a:bodyPr wrap="square">
            <a:spAutoFit/>
          </a:bodyPr>
          <a:lstStyle/>
          <a:p>
            <a:pPr>
              <a:lnSpc>
                <a:spcPct val="150000"/>
              </a:lnSpc>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蒙版扩展</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在原有蒙版的基础上使蒙版的范围放大或者缩小，如图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5-67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p:cNvPicPr/>
          <p:nvPr/>
        </p:nvPicPr>
        <p:blipFill>
          <a:blip r:embed="rId3" cstate="print">
            <a:extLst>
              <a:ext uri="{28A0092B-C50C-407E-A947-70E740481C1C}">
                <a14:useLocalDpi xmlns:a14="http://schemas.microsoft.com/office/drawing/2010/main" val="0"/>
              </a:ext>
            </a:extLst>
          </a:blip>
          <a:srcRect/>
          <a:stretch>
            <a:fillRect/>
          </a:stretch>
        </p:blipFill>
        <p:spPr>
          <a:xfrm>
            <a:off x="2931361" y="3087679"/>
            <a:ext cx="2715460" cy="3425415"/>
          </a:xfrm>
          <a:prstGeom prst="rect">
            <a:avLst/>
          </a:prstGeom>
          <a:noFill/>
          <a:ln>
            <a:noFill/>
          </a:ln>
        </p:spPr>
      </p:pic>
      <p:sp>
        <p:nvSpPr>
          <p:cNvPr id="16" name="矩形 15"/>
          <p:cNvSpPr/>
          <p:nvPr/>
        </p:nvSpPr>
        <p:spPr>
          <a:xfrm>
            <a:off x="5930146" y="4292555"/>
            <a:ext cx="909223" cy="501291"/>
          </a:xfrm>
          <a:prstGeom prst="rect">
            <a:avLst/>
          </a:prstGeom>
        </p:spPr>
        <p:txBody>
          <a:bodyPr wrap="none">
            <a:spAutoFit/>
          </a:bodyPr>
          <a:lstStyle/>
          <a:p>
            <a:pPr algn="ctr">
              <a:lnSpc>
                <a:spcPct val="150000"/>
              </a:lnSpc>
              <a:spcAft>
                <a:spcPts val="0"/>
              </a:spcAft>
            </a:pPr>
            <a:r>
              <a:rPr lang="zh-CN" altLang="zh-CN" sz="2000" kern="100" dirty="0">
                <a:latin typeface="Calibri" panose="020F0502020204030204" pitchFamily="34" charset="0"/>
                <a:ea typeface="宋体" panose="02010600030101010101" pitchFamily="2" charset="-122"/>
                <a:cs typeface="宋体" panose="02010600030101010101" pitchFamily="2" charset="-122"/>
              </a:rPr>
              <a:t>图</a:t>
            </a:r>
            <a:r>
              <a:rPr lang="en-US" altLang="zh-CN" sz="2000" kern="100" dirty="0">
                <a:latin typeface="Calibri" panose="020F0502020204030204" pitchFamily="34" charset="0"/>
                <a:ea typeface="宋体" panose="02010600030101010101" pitchFamily="2" charset="-122"/>
                <a:cs typeface="宋体" panose="02010600030101010101" pitchFamily="2" charset="-122"/>
              </a:rPr>
              <a:t>5-67</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216428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6"/>
          <p:cNvSpPr/>
          <p:nvPr>
            <p:custDataLst>
              <p:tags r:id="rId1"/>
            </p:custDataLst>
          </p:nvPr>
        </p:nvSpPr>
        <p:spPr>
          <a:xfrm>
            <a:off x="2718418" y="369545"/>
            <a:ext cx="9120656" cy="255011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647818"/>
              <a:ext cx="1910348" cy="830997"/>
            </a:xfrm>
            <a:prstGeom prst="rect">
              <a:avLst/>
            </a:prstGeom>
          </p:spPr>
          <p:txBody>
            <a:bodyPr wrap="square">
              <a:spAutoFit/>
            </a:bodyPr>
            <a:lstStyle/>
            <a:p>
              <a:pPr algn="dist">
                <a:spcAft>
                  <a:spcPts val="0"/>
                </a:spcAft>
              </a:pPr>
              <a:r>
                <a:rPr lang="zh-CN" altLang="en-US" sz="24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混合模式</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791326" y="393902"/>
            <a:ext cx="9047748" cy="2245102"/>
          </a:xfrm>
          <a:prstGeom prst="rect">
            <a:avLst/>
          </a:prstGeom>
        </p:spPr>
        <p:txBody>
          <a:bodyPr wrap="square">
            <a:spAutoFit/>
          </a:bodyPr>
          <a:lstStyle/>
          <a:p>
            <a:pPr indent="304800">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中使用蒙版时，如果一个图层有</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个甚至多个蒙版时，便可以通过“混合模式”使蒙版呈现不同的效果，如图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5-68</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所示。另外，蒙版的排列顺序也是和素材的层次相似，都是从上到下进行排列的，在设置混合模式时要考虑到这一点。</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a:xfrm>
            <a:off x="2743199" y="3630360"/>
            <a:ext cx="8951495" cy="1567280"/>
          </a:xfrm>
          <a:prstGeom prst="rect">
            <a:avLst/>
          </a:prstGeom>
          <a:noFill/>
          <a:ln>
            <a:noFill/>
          </a:ln>
        </p:spPr>
      </p:pic>
      <p:sp>
        <p:nvSpPr>
          <p:cNvPr id="15" name="矩形 14"/>
          <p:cNvSpPr/>
          <p:nvPr/>
        </p:nvSpPr>
        <p:spPr>
          <a:xfrm>
            <a:off x="6333455" y="5261808"/>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5-68</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5247420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647818"/>
              <a:ext cx="1910348" cy="830997"/>
            </a:xfrm>
            <a:prstGeom prst="rect">
              <a:avLst/>
            </a:prstGeom>
          </p:spPr>
          <p:txBody>
            <a:bodyPr wrap="square">
              <a:spAutoFit/>
            </a:bodyPr>
            <a:lstStyle/>
            <a:p>
              <a:pPr algn="dist">
                <a:spcAft>
                  <a:spcPts val="0"/>
                </a:spcAft>
              </a:pPr>
              <a:r>
                <a:rPr lang="zh-CN" altLang="en-US" sz="24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混合模式</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圆角矩形 6"/>
          <p:cNvSpPr/>
          <p:nvPr>
            <p:custDataLst>
              <p:tags r:id="rId1"/>
            </p:custDataLst>
          </p:nvPr>
        </p:nvSpPr>
        <p:spPr>
          <a:xfrm>
            <a:off x="2714523" y="437197"/>
            <a:ext cx="9477477" cy="150833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sp>
        <p:nvSpPr>
          <p:cNvPr id="13" name="矩形 12"/>
          <p:cNvSpPr/>
          <p:nvPr/>
        </p:nvSpPr>
        <p:spPr>
          <a:xfrm>
            <a:off x="2767512" y="653884"/>
            <a:ext cx="9236419" cy="1200329"/>
          </a:xfrm>
          <a:prstGeom prst="rect">
            <a:avLst/>
          </a:prstGeom>
        </p:spPr>
        <p:txBody>
          <a:bodyPr wrap="square">
            <a:spAutoFit/>
          </a:bodyPr>
          <a:lstStyle/>
          <a:p>
            <a:pPr>
              <a:lnSpc>
                <a:spcPct val="150000"/>
              </a:lnSpc>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无</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当混合模式为“无”时，此蒙版将变为路径，而不是蒙版。如图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5-69</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a:xfrm>
            <a:off x="2767513" y="2525621"/>
            <a:ext cx="3613832" cy="3855724"/>
          </a:xfrm>
          <a:prstGeom prst="rect">
            <a:avLst/>
          </a:prstGeom>
          <a:noFill/>
          <a:ln>
            <a:noFill/>
          </a:ln>
        </p:spPr>
      </p:pic>
      <p:sp>
        <p:nvSpPr>
          <p:cNvPr id="15" name="矩形 14"/>
          <p:cNvSpPr/>
          <p:nvPr/>
        </p:nvSpPr>
        <p:spPr>
          <a:xfrm>
            <a:off x="6667703" y="3972196"/>
            <a:ext cx="1202573" cy="664862"/>
          </a:xfrm>
          <a:prstGeom prst="rect">
            <a:avLst/>
          </a:prstGeom>
        </p:spPr>
        <p:txBody>
          <a:bodyPr wrap="none">
            <a:spAutoFit/>
          </a:bodyPr>
          <a:lstStyle/>
          <a:p>
            <a:pPr algn="ctr">
              <a:lnSpc>
                <a:spcPct val="150000"/>
              </a:lnSpc>
              <a:spcAft>
                <a:spcPts val="0"/>
              </a:spcAft>
            </a:pPr>
            <a:r>
              <a:rPr lang="zh-CN" altLang="zh-CN" sz="2800" kern="100" dirty="0">
                <a:latin typeface="Calibri" panose="020F0502020204030204" pitchFamily="34" charset="0"/>
                <a:ea typeface="宋体" panose="02010600030101010101" pitchFamily="2" charset="-122"/>
                <a:cs typeface="宋体" panose="02010600030101010101" pitchFamily="2" charset="-122"/>
              </a:rPr>
              <a:t>图</a:t>
            </a:r>
            <a:r>
              <a:rPr lang="en-US" altLang="zh-CN" sz="2800" kern="100" dirty="0">
                <a:latin typeface="Calibri" panose="020F0502020204030204" pitchFamily="34" charset="0"/>
                <a:ea typeface="宋体" panose="02010600030101010101" pitchFamily="2" charset="-122"/>
                <a:cs typeface="宋体" panose="02010600030101010101" pitchFamily="2" charset="-122"/>
              </a:rPr>
              <a:t>5-69</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6488028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647818"/>
              <a:ext cx="1910348" cy="830997"/>
            </a:xfrm>
            <a:prstGeom prst="rect">
              <a:avLst/>
            </a:prstGeom>
          </p:spPr>
          <p:txBody>
            <a:bodyPr wrap="square">
              <a:spAutoFit/>
            </a:bodyPr>
            <a:lstStyle/>
            <a:p>
              <a:pPr algn="dist">
                <a:spcAft>
                  <a:spcPts val="0"/>
                </a:spcAft>
              </a:pPr>
              <a:r>
                <a:rPr lang="zh-CN" altLang="en-US" sz="24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混合模式</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圆角矩形 6"/>
          <p:cNvSpPr/>
          <p:nvPr>
            <p:custDataLst>
              <p:tags r:id="rId1"/>
            </p:custDataLst>
          </p:nvPr>
        </p:nvSpPr>
        <p:spPr>
          <a:xfrm>
            <a:off x="2558883" y="437197"/>
            <a:ext cx="9477477" cy="150833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sp>
        <p:nvSpPr>
          <p:cNvPr id="13" name="矩形 12"/>
          <p:cNvSpPr/>
          <p:nvPr/>
        </p:nvSpPr>
        <p:spPr>
          <a:xfrm>
            <a:off x="2709406" y="573671"/>
            <a:ext cx="9288043" cy="1308884"/>
          </a:xfrm>
          <a:prstGeom prst="rect">
            <a:avLst/>
          </a:prstGeom>
        </p:spPr>
        <p:txBody>
          <a:bodyPr wrap="square">
            <a:spAutoFit/>
          </a:bodyPr>
          <a:lstStyle/>
          <a:p>
            <a:pPr>
              <a:lnSpc>
                <a:spcPct val="150000"/>
              </a:lnSpc>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相加</a:t>
            </a:r>
            <a:r>
              <a:rPr lang="en-US" altLang="zh-CN" sz="28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将目前所有蒙版的所有选定区域进行相加。如图</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5-70</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a:xfrm>
            <a:off x="2709405" y="2267626"/>
            <a:ext cx="3847038" cy="4074808"/>
          </a:xfrm>
          <a:prstGeom prst="rect">
            <a:avLst/>
          </a:prstGeom>
          <a:noFill/>
          <a:ln>
            <a:noFill/>
          </a:ln>
        </p:spPr>
      </p:pic>
      <p:sp>
        <p:nvSpPr>
          <p:cNvPr id="15" name="矩形 14"/>
          <p:cNvSpPr/>
          <p:nvPr/>
        </p:nvSpPr>
        <p:spPr>
          <a:xfrm>
            <a:off x="7297621" y="3517641"/>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5-70</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512899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647818"/>
              <a:ext cx="1910348" cy="830997"/>
            </a:xfrm>
            <a:prstGeom prst="rect">
              <a:avLst/>
            </a:prstGeom>
          </p:spPr>
          <p:txBody>
            <a:bodyPr wrap="square">
              <a:spAutoFit/>
            </a:bodyPr>
            <a:lstStyle/>
            <a:p>
              <a:pPr algn="dist">
                <a:spcAft>
                  <a:spcPts val="0"/>
                </a:spcAft>
              </a:pPr>
              <a:r>
                <a:rPr lang="zh-CN" altLang="en-US" sz="24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混合模式</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圆角矩形 6"/>
          <p:cNvSpPr/>
          <p:nvPr>
            <p:custDataLst>
              <p:tags r:id="rId1"/>
            </p:custDataLst>
          </p:nvPr>
        </p:nvSpPr>
        <p:spPr>
          <a:xfrm>
            <a:off x="2558883" y="437197"/>
            <a:ext cx="9477477" cy="150833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sp>
        <p:nvSpPr>
          <p:cNvPr id="13" name="矩形 12"/>
          <p:cNvSpPr/>
          <p:nvPr/>
        </p:nvSpPr>
        <p:spPr>
          <a:xfrm>
            <a:off x="2782824" y="474760"/>
            <a:ext cx="8900776" cy="1308884"/>
          </a:xfrm>
          <a:prstGeom prst="rect">
            <a:avLst/>
          </a:prstGeom>
        </p:spPr>
        <p:txBody>
          <a:bodyPr wrap="square">
            <a:spAutoFit/>
          </a:bodyPr>
          <a:lstStyle/>
          <a:p>
            <a:pPr>
              <a:lnSpc>
                <a:spcPct val="150000"/>
              </a:lnSpc>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相减</a:t>
            </a:r>
            <a:r>
              <a:rPr lang="en-US" altLang="zh-CN" sz="2800" b="1"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 </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将目前所有蒙版的所有选定区域进行相减。如图</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5-71</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a:xfrm>
            <a:off x="2782823" y="2328759"/>
            <a:ext cx="4435099" cy="3994219"/>
          </a:xfrm>
          <a:prstGeom prst="rect">
            <a:avLst/>
          </a:prstGeom>
          <a:noFill/>
          <a:ln>
            <a:noFill/>
          </a:ln>
        </p:spPr>
      </p:pic>
      <p:sp>
        <p:nvSpPr>
          <p:cNvPr id="15" name="矩形 14"/>
          <p:cNvSpPr/>
          <p:nvPr/>
        </p:nvSpPr>
        <p:spPr>
          <a:xfrm>
            <a:off x="7447889" y="4002702"/>
            <a:ext cx="1326460" cy="646331"/>
          </a:xfrm>
          <a:prstGeom prst="rect">
            <a:avLst/>
          </a:prstGeom>
        </p:spPr>
        <p:txBody>
          <a:bodyPr wrap="squar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5-71</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1054424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647818"/>
              <a:ext cx="1910348" cy="830997"/>
            </a:xfrm>
            <a:prstGeom prst="rect">
              <a:avLst/>
            </a:prstGeom>
          </p:spPr>
          <p:txBody>
            <a:bodyPr wrap="square">
              <a:spAutoFit/>
            </a:bodyPr>
            <a:lstStyle/>
            <a:p>
              <a:pPr algn="dist">
                <a:spcAft>
                  <a:spcPts val="0"/>
                </a:spcAft>
              </a:pPr>
              <a:r>
                <a:rPr lang="zh-CN" altLang="en-US" sz="24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混合模式</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圆角矩形 6"/>
          <p:cNvSpPr/>
          <p:nvPr>
            <p:custDataLst>
              <p:tags r:id="rId1"/>
            </p:custDataLst>
          </p:nvPr>
        </p:nvSpPr>
        <p:spPr>
          <a:xfrm>
            <a:off x="2558883" y="437197"/>
            <a:ext cx="9477477" cy="150833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sp>
        <p:nvSpPr>
          <p:cNvPr id="13" name="矩形 12"/>
          <p:cNvSpPr/>
          <p:nvPr/>
        </p:nvSpPr>
        <p:spPr>
          <a:xfrm>
            <a:off x="2748316" y="437197"/>
            <a:ext cx="9288043" cy="1308884"/>
          </a:xfrm>
          <a:prstGeom prst="rect">
            <a:avLst/>
          </a:prstGeom>
        </p:spPr>
        <p:txBody>
          <a:bodyPr wrap="square">
            <a:spAutoFit/>
          </a:bodyPr>
          <a:lstStyle/>
          <a:p>
            <a:pPr>
              <a:lnSpc>
                <a:spcPct val="150000"/>
              </a:lnSpc>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交集</a:t>
            </a:r>
            <a:r>
              <a:rPr lang="en-US" altLang="zh-CN" sz="28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此模式只会显示目前存在的蒙版所重合的部分，其他位置不显示。如图</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5-72</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a:xfrm>
            <a:off x="2558883" y="2251115"/>
            <a:ext cx="4542308" cy="3838399"/>
          </a:xfrm>
          <a:prstGeom prst="rect">
            <a:avLst/>
          </a:prstGeom>
          <a:noFill/>
          <a:ln>
            <a:noFill/>
          </a:ln>
        </p:spPr>
      </p:pic>
      <p:sp>
        <p:nvSpPr>
          <p:cNvPr id="15" name="矩形 14"/>
          <p:cNvSpPr/>
          <p:nvPr/>
        </p:nvSpPr>
        <p:spPr>
          <a:xfrm>
            <a:off x="7114880" y="3916398"/>
            <a:ext cx="1202573" cy="664862"/>
          </a:xfrm>
          <a:prstGeom prst="rect">
            <a:avLst/>
          </a:prstGeom>
        </p:spPr>
        <p:txBody>
          <a:bodyPr wrap="none">
            <a:spAutoFit/>
          </a:bodyPr>
          <a:lstStyle/>
          <a:p>
            <a:pPr algn="ctr">
              <a:lnSpc>
                <a:spcPct val="150000"/>
              </a:lnSpc>
              <a:spcAft>
                <a:spcPts val="0"/>
              </a:spcAft>
            </a:pPr>
            <a:r>
              <a:rPr lang="zh-CN" altLang="zh-CN" sz="2800" kern="100" dirty="0">
                <a:latin typeface="Calibri" panose="020F0502020204030204" pitchFamily="34" charset="0"/>
                <a:ea typeface="宋体" panose="02010600030101010101" pitchFamily="2" charset="-122"/>
                <a:cs typeface="宋体" panose="02010600030101010101" pitchFamily="2" charset="-122"/>
              </a:rPr>
              <a:t>图</a:t>
            </a:r>
            <a:r>
              <a:rPr lang="en-US" altLang="zh-CN" sz="2800" kern="100" dirty="0">
                <a:latin typeface="Calibri" panose="020F0502020204030204" pitchFamily="34" charset="0"/>
                <a:ea typeface="宋体" panose="02010600030101010101" pitchFamily="2" charset="-122"/>
                <a:cs typeface="宋体" panose="02010600030101010101" pitchFamily="2" charset="-122"/>
              </a:rPr>
              <a:t>5-72</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4863003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647818"/>
              <a:ext cx="1910348" cy="830997"/>
            </a:xfrm>
            <a:prstGeom prst="rect">
              <a:avLst/>
            </a:prstGeom>
          </p:spPr>
          <p:txBody>
            <a:bodyPr wrap="square">
              <a:spAutoFit/>
            </a:bodyPr>
            <a:lstStyle/>
            <a:p>
              <a:pPr algn="dist">
                <a:spcAft>
                  <a:spcPts val="0"/>
                </a:spcAft>
              </a:pPr>
              <a:r>
                <a:rPr lang="zh-CN" altLang="en-US" sz="24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混合模式</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圆角矩形 6"/>
          <p:cNvSpPr/>
          <p:nvPr>
            <p:custDataLst>
              <p:tags r:id="rId1"/>
            </p:custDataLst>
          </p:nvPr>
        </p:nvSpPr>
        <p:spPr>
          <a:xfrm>
            <a:off x="2558883" y="437197"/>
            <a:ext cx="9477477" cy="150833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sp>
        <p:nvSpPr>
          <p:cNvPr id="13" name="矩形 12"/>
          <p:cNvSpPr/>
          <p:nvPr/>
        </p:nvSpPr>
        <p:spPr>
          <a:xfrm>
            <a:off x="2607349" y="610312"/>
            <a:ext cx="9240939" cy="1135054"/>
          </a:xfrm>
          <a:prstGeom prst="rect">
            <a:avLst/>
          </a:prstGeom>
        </p:spPr>
        <p:txBody>
          <a:bodyPr wrap="square">
            <a:spAutoFit/>
          </a:bodyPr>
          <a:lstStyle/>
          <a:p>
            <a:pPr>
              <a:lnSpc>
                <a:spcPct val="150000"/>
              </a:lnSpc>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变亮</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此模式与“相加”模式类似，但是对于蒙版重叠处的不透明度，则采用较高的不透明度。图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5-73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r>
              <a:rPr lang="zh-CN" altLang="zh-CN" sz="2400" kern="100"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a:xfrm>
            <a:off x="2814130" y="2386633"/>
            <a:ext cx="4890175" cy="3372141"/>
          </a:xfrm>
          <a:prstGeom prst="rect">
            <a:avLst/>
          </a:prstGeom>
          <a:noFill/>
          <a:ln>
            <a:noFill/>
          </a:ln>
        </p:spPr>
      </p:pic>
      <p:sp>
        <p:nvSpPr>
          <p:cNvPr id="15" name="矩形 14"/>
          <p:cNvSpPr/>
          <p:nvPr/>
        </p:nvSpPr>
        <p:spPr>
          <a:xfrm>
            <a:off x="7771198" y="3818787"/>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5-73</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582326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6"/>
          <p:cNvSpPr/>
          <p:nvPr>
            <p:custDataLst>
              <p:tags r:id="rId2"/>
            </p:custDataLst>
          </p:nvPr>
        </p:nvSpPr>
        <p:spPr>
          <a:xfrm>
            <a:off x="2726058" y="454305"/>
            <a:ext cx="9193226" cy="442749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8" name="组合 7"/>
          <p:cNvGrpSpPr/>
          <p:nvPr/>
        </p:nvGrpSpPr>
        <p:grpSpPr>
          <a:xfrm>
            <a:off x="169200" y="1595724"/>
            <a:ext cx="2080947" cy="1127739"/>
            <a:chOff x="197436" y="1306286"/>
            <a:chExt cx="2080947" cy="1127739"/>
          </a:xfrm>
        </p:grpSpPr>
        <p:sp>
          <p:nvSpPr>
            <p:cNvPr id="42"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48" name="等腰三角形 47"/>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51520" y="1648811"/>
            <a:ext cx="1608871"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课堂案例——海边夕阳</a:t>
            </a:r>
            <a:endParaRPr lang="zh-CN" altLang="zh-CN" sz="1600" kern="100" dirty="0">
              <a:solidFill>
                <a:schemeClr val="bg1"/>
              </a:solidFill>
              <a:effectLst/>
              <a:latin typeface="+mn-ea"/>
              <a:cs typeface="Times New Roman" panose="02020603050405020304" pitchFamily="18" charset="0"/>
            </a:endParaRPr>
          </a:p>
        </p:txBody>
      </p:sp>
      <p:pic>
        <p:nvPicPr>
          <p:cNvPr id="10" name="图片 9"/>
          <p:cNvPicPr/>
          <p:nvPr/>
        </p:nvPicPr>
        <p:blipFill>
          <a:blip r:embed="rId4">
            <a:extLst>
              <a:ext uri="{28A0092B-C50C-407E-A947-70E740481C1C}">
                <a14:useLocalDpi xmlns:a14="http://schemas.microsoft.com/office/drawing/2010/main" val="0"/>
              </a:ext>
            </a:extLst>
          </a:blip>
          <a:srcRect/>
          <a:stretch>
            <a:fillRect/>
          </a:stretch>
        </p:blipFill>
        <p:spPr>
          <a:xfrm>
            <a:off x="2993623" y="5114083"/>
            <a:ext cx="5717240" cy="1543391"/>
          </a:xfrm>
          <a:prstGeom prst="rect">
            <a:avLst/>
          </a:prstGeom>
          <a:noFill/>
          <a:ln>
            <a:noFill/>
          </a:ln>
        </p:spPr>
      </p:pic>
      <p:sp>
        <p:nvSpPr>
          <p:cNvPr id="4" name="矩形 3"/>
          <p:cNvSpPr/>
          <p:nvPr/>
        </p:nvSpPr>
        <p:spPr>
          <a:xfrm>
            <a:off x="9008555" y="5631862"/>
            <a:ext cx="72006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p:nvPr/>
        </p:nvSpPr>
        <p:spPr>
          <a:xfrm>
            <a:off x="2795068" y="359416"/>
            <a:ext cx="9080931" cy="4540538"/>
          </a:xfrm>
          <a:prstGeom prst="rect">
            <a:avLst/>
          </a:prstGeom>
        </p:spPr>
        <p:txBody>
          <a:bodyPr wrap="square">
            <a:spAutoFit/>
          </a:bodyPr>
          <a:lstStyle/>
          <a:p>
            <a:pPr algn="just">
              <a:lnSpc>
                <a:spcPct val="150000"/>
              </a:lnSpc>
              <a:spcAft>
                <a:spcPts val="0"/>
              </a:spcAft>
            </a:pPr>
            <a:r>
              <a:rPr lang="zh-CN" altLang="zh-CN" sz="2800" b="1" kern="100" dirty="0">
                <a:latin typeface="+mn-ea"/>
                <a:cs typeface="宋体" panose="02010600030101010101" pitchFamily="2" charset="-122"/>
              </a:rPr>
              <a:t>素材位置 </a:t>
            </a:r>
            <a:r>
              <a:rPr lang="zh-CN" altLang="zh-CN" sz="2800" kern="100" dirty="0">
                <a:latin typeface="+mn-ea"/>
                <a:cs typeface="宋体" panose="02010600030101010101" pitchFamily="2" charset="-122"/>
              </a:rPr>
              <a:t>实例文件</a:t>
            </a:r>
            <a:r>
              <a:rPr lang="en-US" altLang="zh-CN" sz="2800" kern="100" dirty="0">
                <a:latin typeface="+mn-ea"/>
                <a:cs typeface="宋体" panose="02010600030101010101" pitchFamily="2" charset="-122"/>
              </a:rPr>
              <a:t>&gt;CH05&gt;</a:t>
            </a:r>
            <a:r>
              <a:rPr lang="zh-CN" altLang="zh-CN" sz="2800" kern="100" dirty="0">
                <a:latin typeface="+mn-ea"/>
                <a:cs typeface="宋体" panose="02010600030101010101" pitchFamily="2" charset="-122"/>
              </a:rPr>
              <a:t>课堂案例——混合模式</a:t>
            </a:r>
            <a:r>
              <a:rPr lang="en-US" altLang="zh-CN" sz="2800" kern="100" dirty="0">
                <a:latin typeface="+mn-ea"/>
                <a:cs typeface="宋体" panose="02010600030101010101" pitchFamily="2" charset="-122"/>
              </a:rPr>
              <a:t>&gt;(</a:t>
            </a:r>
            <a:r>
              <a:rPr lang="zh-CN" altLang="zh-CN" sz="2800" kern="100" dirty="0">
                <a:latin typeface="+mn-ea"/>
                <a:cs typeface="宋体" panose="02010600030101010101" pitchFamily="2" charset="-122"/>
              </a:rPr>
              <a:t>素材</a:t>
            </a:r>
            <a:r>
              <a:rPr lang="en-US" altLang="zh-CN" sz="2800" kern="100" dirty="0">
                <a:latin typeface="+mn-ea"/>
                <a:cs typeface="宋体" panose="02010600030101010101" pitchFamily="2" charset="-122"/>
              </a:rPr>
              <a:t>)</a:t>
            </a:r>
            <a:endParaRPr lang="zh-CN" altLang="zh-CN" sz="2000" kern="100" dirty="0">
              <a:latin typeface="+mn-ea"/>
              <a:cs typeface="Times New Roman" panose="02020603050405020304" pitchFamily="18" charset="0"/>
            </a:endParaRPr>
          </a:p>
          <a:p>
            <a:pPr algn="just">
              <a:lnSpc>
                <a:spcPct val="150000"/>
              </a:lnSpc>
              <a:spcAft>
                <a:spcPts val="0"/>
              </a:spcAft>
            </a:pPr>
            <a:r>
              <a:rPr lang="zh-CN" altLang="zh-CN" sz="2800" b="1" kern="100" dirty="0">
                <a:latin typeface="+mn-ea"/>
                <a:cs typeface="宋体" panose="02010600030101010101" pitchFamily="2" charset="-122"/>
              </a:rPr>
              <a:t>实例位置 </a:t>
            </a:r>
            <a:r>
              <a:rPr lang="zh-CN" altLang="zh-CN" sz="2800" kern="100" dirty="0">
                <a:latin typeface="+mn-ea"/>
                <a:cs typeface="宋体" panose="02010600030101010101" pitchFamily="2" charset="-122"/>
              </a:rPr>
              <a:t>实例文件</a:t>
            </a:r>
            <a:r>
              <a:rPr lang="en-US" altLang="zh-CN" sz="2800" kern="100" dirty="0">
                <a:latin typeface="+mn-ea"/>
                <a:cs typeface="宋体" panose="02010600030101010101" pitchFamily="2" charset="-122"/>
              </a:rPr>
              <a:t>&gt;CH05&gt;</a:t>
            </a:r>
            <a:r>
              <a:rPr lang="zh-CN" altLang="zh-CN" sz="2800" kern="100" dirty="0">
                <a:latin typeface="+mn-ea"/>
                <a:cs typeface="宋体" panose="02010600030101010101" pitchFamily="2" charset="-122"/>
              </a:rPr>
              <a:t>课堂案例——混合模式</a:t>
            </a:r>
            <a:r>
              <a:rPr lang="en-US" altLang="zh-CN" sz="2800" kern="100" dirty="0">
                <a:latin typeface="+mn-ea"/>
                <a:cs typeface="宋体" panose="02010600030101010101" pitchFamily="2" charset="-122"/>
              </a:rPr>
              <a:t>.aep</a:t>
            </a:r>
            <a:endParaRPr lang="zh-CN" altLang="zh-CN" sz="2000" kern="100" dirty="0">
              <a:latin typeface="+mn-ea"/>
              <a:cs typeface="Times New Roman" panose="02020603050405020304" pitchFamily="18" charset="0"/>
            </a:endParaRPr>
          </a:p>
          <a:p>
            <a:pPr algn="just">
              <a:lnSpc>
                <a:spcPct val="150000"/>
              </a:lnSpc>
              <a:spcAft>
                <a:spcPts val="0"/>
              </a:spcAft>
            </a:pPr>
            <a:r>
              <a:rPr lang="zh-CN" altLang="zh-CN" sz="2800" b="1" kern="100" dirty="0">
                <a:latin typeface="+mn-ea"/>
                <a:cs typeface="宋体" panose="02010600030101010101" pitchFamily="2" charset="-122"/>
              </a:rPr>
              <a:t>案例描述 </a:t>
            </a:r>
            <a:r>
              <a:rPr lang="zh-CN" altLang="zh-CN" sz="2800" kern="100" dirty="0">
                <a:latin typeface="+mn-ea"/>
                <a:cs typeface="宋体" panose="02010600030101010101" pitchFamily="2" charset="-122"/>
              </a:rPr>
              <a:t>为了使素材表现出不同的色调，往往可以通过使用图层混合模式，直截了当的将多层不同素材进行混合，从而改变原有素材的呈现方式。制作效果如图</a:t>
            </a:r>
            <a:r>
              <a:rPr lang="en-US" altLang="zh-CN" sz="2800" kern="100" dirty="0">
                <a:latin typeface="+mn-ea"/>
                <a:cs typeface="宋体" panose="02010600030101010101" pitchFamily="2" charset="-122"/>
              </a:rPr>
              <a:t>5-1</a:t>
            </a:r>
            <a:r>
              <a:rPr lang="zh-CN" altLang="zh-CN" sz="2800" kern="100" dirty="0">
                <a:latin typeface="+mn-ea"/>
                <a:cs typeface="宋体" panose="02010600030101010101" pitchFamily="2" charset="-122"/>
              </a:rPr>
              <a:t>所示。</a:t>
            </a:r>
            <a:endParaRPr lang="zh-CN" altLang="zh-CN" sz="2000" kern="100" dirty="0">
              <a:latin typeface="+mn-ea"/>
              <a:cs typeface="Times New Roman" panose="02020603050405020304" pitchFamily="18" charset="0"/>
            </a:endParaRPr>
          </a:p>
          <a:p>
            <a:pPr algn="just">
              <a:lnSpc>
                <a:spcPct val="150000"/>
              </a:lnSpc>
              <a:spcAft>
                <a:spcPts val="0"/>
              </a:spcAft>
            </a:pPr>
            <a:r>
              <a:rPr lang="zh-CN" altLang="zh-CN" sz="2800" b="1" kern="100" dirty="0">
                <a:latin typeface="+mn-ea"/>
                <a:cs typeface="宋体" panose="02010600030101010101" pitchFamily="2" charset="-122"/>
              </a:rPr>
              <a:t>难易指数</a:t>
            </a:r>
            <a:r>
              <a:rPr lang="zh-CN" altLang="zh-CN" sz="2800" kern="100" dirty="0">
                <a:latin typeface="+mn-ea"/>
                <a:cs typeface="宋体" panose="02010600030101010101" pitchFamily="2" charset="-122"/>
              </a:rPr>
              <a:t> ★</a:t>
            </a:r>
            <a:endParaRPr lang="zh-CN" altLang="zh-CN" sz="2000" kern="100" dirty="0">
              <a:effectLst/>
              <a:latin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167625403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647818"/>
              <a:ext cx="1910348" cy="830997"/>
            </a:xfrm>
            <a:prstGeom prst="rect">
              <a:avLst/>
            </a:prstGeom>
          </p:spPr>
          <p:txBody>
            <a:bodyPr wrap="square">
              <a:spAutoFit/>
            </a:bodyPr>
            <a:lstStyle/>
            <a:p>
              <a:pPr algn="dist">
                <a:spcAft>
                  <a:spcPts val="0"/>
                </a:spcAft>
              </a:pPr>
              <a:r>
                <a:rPr lang="zh-CN" altLang="en-US" sz="24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混合模式</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圆角矩形 6"/>
          <p:cNvSpPr/>
          <p:nvPr>
            <p:custDataLst>
              <p:tags r:id="rId1"/>
            </p:custDataLst>
          </p:nvPr>
        </p:nvSpPr>
        <p:spPr>
          <a:xfrm>
            <a:off x="2558883" y="437197"/>
            <a:ext cx="9477477" cy="150833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sp>
        <p:nvSpPr>
          <p:cNvPr id="13" name="矩形 12"/>
          <p:cNvSpPr/>
          <p:nvPr/>
        </p:nvSpPr>
        <p:spPr>
          <a:xfrm>
            <a:off x="2680258" y="784252"/>
            <a:ext cx="7895110" cy="662554"/>
          </a:xfrm>
          <a:prstGeom prst="rect">
            <a:avLst/>
          </a:prstGeom>
        </p:spPr>
        <p:txBody>
          <a:bodyPr wrap="none">
            <a:spAutoFit/>
          </a:bodyPr>
          <a:lstStyle/>
          <a:p>
            <a:pPr>
              <a:lnSpc>
                <a:spcPct val="150000"/>
              </a:lnSpc>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变暗</a:t>
            </a:r>
            <a:r>
              <a:rPr lang="en-US" altLang="zh-CN" sz="28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与“变亮”作用本质相反。如图</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5-74</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a:xfrm>
            <a:off x="2680258" y="2292587"/>
            <a:ext cx="4634942" cy="3699651"/>
          </a:xfrm>
          <a:prstGeom prst="rect">
            <a:avLst/>
          </a:prstGeom>
          <a:noFill/>
          <a:ln>
            <a:noFill/>
          </a:ln>
        </p:spPr>
      </p:pic>
      <p:sp>
        <p:nvSpPr>
          <p:cNvPr id="15" name="矩形 14"/>
          <p:cNvSpPr/>
          <p:nvPr/>
        </p:nvSpPr>
        <p:spPr>
          <a:xfrm>
            <a:off x="7514785" y="3634581"/>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5-74</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778574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6"/>
          <p:cNvSpPr/>
          <p:nvPr>
            <p:custDataLst>
              <p:tags r:id="rId1"/>
            </p:custDataLst>
          </p:nvPr>
        </p:nvSpPr>
        <p:spPr>
          <a:xfrm>
            <a:off x="2558883" y="437197"/>
            <a:ext cx="9477477" cy="150833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647818"/>
              <a:ext cx="1910348" cy="830997"/>
            </a:xfrm>
            <a:prstGeom prst="rect">
              <a:avLst/>
            </a:prstGeom>
          </p:spPr>
          <p:txBody>
            <a:bodyPr wrap="square">
              <a:spAutoFit/>
            </a:bodyPr>
            <a:lstStyle/>
            <a:p>
              <a:pPr algn="dist">
                <a:spcAft>
                  <a:spcPts val="0"/>
                </a:spcAft>
              </a:pPr>
              <a:r>
                <a:rPr lang="zh-CN" altLang="en-US" sz="24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混合模式</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795080" y="683993"/>
            <a:ext cx="8897566" cy="830997"/>
          </a:xfrm>
          <a:prstGeom prst="rect">
            <a:avLst/>
          </a:prstGeom>
        </p:spPr>
        <p:txBody>
          <a:bodyPr wrap="square">
            <a:spAutoFit/>
          </a:bodyPr>
          <a:lstStyle/>
          <a:p>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差值</a:t>
            </a:r>
            <a:r>
              <a:rPr lang="en-US" altLang="zh-CN" sz="24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此模式会将所有已生效蒙版的相交位置隐去，其本质与“交集”相反。如图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5-75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en-US" sz="2400" dirty="0">
              <a:latin typeface="微软雅黑" panose="020B0503020204020204" pitchFamily="34" charset="-122"/>
              <a:ea typeface="微软雅黑" panose="020B0503020204020204" pitchFamily="34" charset="-122"/>
            </a:endParaRPr>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a:xfrm>
            <a:off x="2795080" y="2378238"/>
            <a:ext cx="4889771" cy="3594546"/>
          </a:xfrm>
          <a:prstGeom prst="rect">
            <a:avLst/>
          </a:prstGeom>
          <a:noFill/>
          <a:ln>
            <a:noFill/>
          </a:ln>
        </p:spPr>
      </p:pic>
      <p:sp>
        <p:nvSpPr>
          <p:cNvPr id="15" name="矩形 14"/>
          <p:cNvSpPr/>
          <p:nvPr/>
        </p:nvSpPr>
        <p:spPr>
          <a:xfrm>
            <a:off x="7884436" y="3726045"/>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5-75</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2610914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6"/>
          <p:cNvSpPr/>
          <p:nvPr>
            <p:custDataLst>
              <p:tags r:id="rId1"/>
            </p:custDataLst>
          </p:nvPr>
        </p:nvSpPr>
        <p:spPr>
          <a:xfrm>
            <a:off x="2558883" y="2499460"/>
            <a:ext cx="8939211" cy="181437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2774405"/>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842369"/>
              <a:ext cx="1910348" cy="461665"/>
            </a:xfrm>
            <a:prstGeom prst="rect">
              <a:avLst/>
            </a:prstGeom>
          </p:spPr>
          <p:txBody>
            <a:bodyPr wrap="square">
              <a:spAutoFit/>
            </a:bodyPr>
            <a:lstStyle/>
            <a:p>
              <a:pPr algn="dist">
                <a:spcAft>
                  <a:spcPts val="0"/>
                </a:spcAft>
              </a:pPr>
              <a:r>
                <a:rPr lang="zh-CN" altLang="en-US" sz="24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蒙版的</a:t>
              </a: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动画</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717260" y="2525455"/>
            <a:ext cx="8586281" cy="1691104"/>
          </a:xfrm>
          <a:prstGeom prst="rect">
            <a:avLst/>
          </a:prstGeom>
        </p:spPr>
        <p:txBody>
          <a:bodyPr wrap="square">
            <a:spAutoFit/>
          </a:bodyPr>
          <a:lstStyle/>
          <a:p>
            <a:pPr indent="304800">
              <a:lnSpc>
                <a:spcPct val="150000"/>
              </a:lnSpc>
            </a:pPr>
            <a:r>
              <a:rPr lang="zh-CN" altLang="zh-CN" sz="2400" kern="100" dirty="0" smtClean="0">
                <a:latin typeface="微软雅黑" panose="020B0503020204020204" pitchFamily="34" charset="-122"/>
                <a:ea typeface="微软雅黑" panose="020B0503020204020204" pitchFamily="34" charset="-122"/>
                <a:cs typeface="宋体" panose="02010600030101010101" pitchFamily="2" charset="-122"/>
              </a:rPr>
              <a:t>顾名思义，就是使蒙版形成动画效果呈现，实际操作中，本质上就是设置“蒙版路径”的关键帧，</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使蒙版形成对应的关键帧动画</a:t>
            </a:r>
            <a:r>
              <a:rPr lang="zh-CN" altLang="zh-CN" sz="2400" kern="100"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7880099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6"/>
          <p:cNvSpPr/>
          <p:nvPr>
            <p:custDataLst>
              <p:tags r:id="rId1"/>
            </p:custDataLst>
          </p:nvPr>
        </p:nvSpPr>
        <p:spPr>
          <a:xfrm>
            <a:off x="2809789" y="515899"/>
            <a:ext cx="8939211" cy="181437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822913"/>
              <a:ext cx="1910348" cy="461665"/>
            </a:xfrm>
            <a:prstGeom prst="rect">
              <a:avLst/>
            </a:prstGeom>
          </p:spPr>
          <p:txBody>
            <a:bodyPr wrap="square">
              <a:spAutoFit/>
            </a:bodyPr>
            <a:lstStyle/>
            <a:p>
              <a:pPr algn="dist">
                <a:spcAft>
                  <a:spcPts val="0"/>
                </a:spcAft>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轨</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道遮罩</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775282" y="575952"/>
            <a:ext cx="9160043" cy="1754326"/>
          </a:xfrm>
          <a:prstGeom prst="rect">
            <a:avLst/>
          </a:prstGeom>
        </p:spPr>
        <p:txBody>
          <a:bodyPr wrap="square">
            <a:spAutoFit/>
          </a:bodyPr>
          <a:lstStyle/>
          <a:p>
            <a:pPr indent="304800">
              <a:lnSpc>
                <a:spcPct val="150000"/>
              </a:lnSpc>
            </a:pPr>
            <a:r>
              <a:rPr lang="zh-CN" altLang="zh-CN" sz="2400" kern="100" dirty="0">
                <a:latin typeface="+mn-ea"/>
                <a:cs typeface="宋体" panose="02010600030101010101" pitchFamily="2" charset="-122"/>
              </a:rPr>
              <a:t>在</a:t>
            </a:r>
            <a:r>
              <a:rPr lang="en-US" altLang="zh-CN" sz="2400" kern="100" dirty="0">
                <a:latin typeface="+mn-ea"/>
                <a:cs typeface="宋体" panose="02010600030101010101" pitchFamily="2" charset="-122"/>
              </a:rPr>
              <a:t>After Effects</a:t>
            </a:r>
            <a:r>
              <a:rPr lang="zh-CN" altLang="zh-CN" sz="2400" kern="100" dirty="0">
                <a:latin typeface="+mn-ea"/>
                <a:cs typeface="宋体" panose="02010600030101010101" pitchFamily="2" charset="-122"/>
              </a:rPr>
              <a:t>中，与前文所提到的通道不同，轨道遮罩是一种特殊的蒙版类型。它本质上可以将一个图层添加的</a:t>
            </a:r>
            <a:r>
              <a:rPr lang="en-US" altLang="zh-CN" sz="2400" kern="100" dirty="0">
                <a:latin typeface="+mn-ea"/>
                <a:cs typeface="宋体" panose="02010600030101010101" pitchFamily="2" charset="-122"/>
              </a:rPr>
              <a:t>Alpha</a:t>
            </a:r>
            <a:r>
              <a:rPr lang="zh-CN" altLang="zh-CN" sz="2400" kern="100" dirty="0">
                <a:latin typeface="+mn-ea"/>
                <a:cs typeface="宋体" panose="02010600030101010101" pitchFamily="2" charset="-122"/>
              </a:rPr>
              <a:t>通道信息或亮度信息作为与另一个图层进行呼应，从而配合完成镜头的制作。</a:t>
            </a:r>
            <a:endParaRPr lang="zh-CN" altLang="zh-CN" kern="100" dirty="0">
              <a:effectLst/>
              <a:latin typeface="+mn-ea"/>
              <a:cs typeface="Times New Roman" panose="02020603050405020304" pitchFamily="18" charset="0"/>
            </a:endParaRPr>
          </a:p>
        </p:txBody>
      </p:sp>
      <p:sp>
        <p:nvSpPr>
          <p:cNvPr id="14" name="文本框 13"/>
          <p:cNvSpPr txBox="1"/>
          <p:nvPr/>
        </p:nvSpPr>
        <p:spPr>
          <a:xfrm>
            <a:off x="412977" y="3840182"/>
            <a:ext cx="1658711" cy="830997"/>
          </a:xfrm>
          <a:prstGeom prst="rect">
            <a:avLst/>
          </a:prstGeom>
          <a:noFill/>
        </p:spPr>
        <p:txBody>
          <a:bodyPr wrap="square" rtlCol="0">
            <a:spAutoFit/>
          </a:bodyPr>
          <a:lstStyle/>
          <a:p>
            <a:pPr algn="ctr"/>
            <a:r>
              <a:rPr lang="zh-CN" altLang="zh-CN" sz="2400" dirty="0"/>
              <a:t>本节知识思维导图：</a:t>
            </a:r>
            <a:endParaRPr lang="zh-CN" altLang="en-US" sz="3200" dirty="0">
              <a:solidFill>
                <a:schemeClr val="tx1">
                  <a:lumMod val="75000"/>
                  <a:lumOff val="25000"/>
                </a:schemeClr>
              </a:solidFill>
            </a:endParaRPr>
          </a:p>
        </p:txBody>
      </p:sp>
      <p:graphicFrame>
        <p:nvGraphicFramePr>
          <p:cNvPr id="15" name="表格 14"/>
          <p:cNvGraphicFramePr>
            <a:graphicFrameLocks noGrp="1"/>
          </p:cNvGraphicFramePr>
          <p:nvPr>
            <p:extLst>
              <p:ext uri="{D42A27DB-BD31-4B8C-83A1-F6EECF244321}">
                <p14:modId xmlns:p14="http://schemas.microsoft.com/office/powerpoint/2010/main" val="3302441118"/>
              </p:ext>
            </p:extLst>
          </p:nvPr>
        </p:nvGraphicFramePr>
        <p:xfrm>
          <a:off x="2764202" y="3429793"/>
          <a:ext cx="8786112" cy="2960296"/>
        </p:xfrm>
        <a:graphic>
          <a:graphicData uri="http://schemas.openxmlformats.org/drawingml/2006/table">
            <a:tbl>
              <a:tblPr firstRow="1" firstCol="1" bandRow="1">
                <a:tableStyleId>{5C22544A-7EE6-4342-B048-85BDC9FD1C3A}</a:tableStyleId>
              </a:tblPr>
              <a:tblGrid>
                <a:gridCol w="1872009">
                  <a:extLst>
                    <a:ext uri="{9D8B030D-6E8A-4147-A177-3AD203B41FA5}">
                      <a16:colId xmlns:a16="http://schemas.microsoft.com/office/drawing/2014/main" val="3138422601"/>
                    </a:ext>
                  </a:extLst>
                </a:gridCol>
                <a:gridCol w="2863688">
                  <a:extLst>
                    <a:ext uri="{9D8B030D-6E8A-4147-A177-3AD203B41FA5}">
                      <a16:colId xmlns:a16="http://schemas.microsoft.com/office/drawing/2014/main" val="4182698966"/>
                    </a:ext>
                  </a:extLst>
                </a:gridCol>
                <a:gridCol w="2863688">
                  <a:extLst>
                    <a:ext uri="{9D8B030D-6E8A-4147-A177-3AD203B41FA5}">
                      <a16:colId xmlns:a16="http://schemas.microsoft.com/office/drawing/2014/main" val="413288432"/>
                    </a:ext>
                  </a:extLst>
                </a:gridCol>
                <a:gridCol w="1186727">
                  <a:extLst>
                    <a:ext uri="{9D8B030D-6E8A-4147-A177-3AD203B41FA5}">
                      <a16:colId xmlns:a16="http://schemas.microsoft.com/office/drawing/2014/main" val="494364938"/>
                    </a:ext>
                  </a:extLst>
                </a:gridCol>
              </a:tblGrid>
              <a:tr h="597279">
                <a:tc rowSpan="3">
                  <a:txBody>
                    <a:bodyPr/>
                    <a:lstStyle/>
                    <a:p>
                      <a:pPr algn="l">
                        <a:lnSpc>
                          <a:spcPct val="150000"/>
                        </a:lnSpc>
                        <a:spcAft>
                          <a:spcPts val="0"/>
                        </a:spcAft>
                      </a:pPr>
                      <a:r>
                        <a:rPr lang="zh-CN" sz="2000" kern="100">
                          <a:effectLst/>
                        </a:rPr>
                        <a:t>轨道遮罩</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2000" kern="100">
                          <a:effectLst/>
                        </a:rPr>
                        <a:t>分类</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2000" kern="100">
                          <a:effectLst/>
                        </a:rPr>
                        <a:t>内容</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2000" kern="100">
                          <a:effectLst/>
                        </a:rPr>
                        <a:t>重要性</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03992419"/>
                  </a:ext>
                </a:extLst>
              </a:tr>
              <a:tr h="690895">
                <a:tc vMerge="1">
                  <a:txBody>
                    <a:bodyPr/>
                    <a:lstStyle/>
                    <a:p>
                      <a:endParaRPr lang="zh-CN" altLang="en-US"/>
                    </a:p>
                  </a:txBody>
                  <a:tcPr/>
                </a:tc>
                <a:tc>
                  <a:txBody>
                    <a:bodyPr/>
                    <a:lstStyle/>
                    <a:p>
                      <a:pPr algn="l">
                        <a:lnSpc>
                          <a:spcPct val="150000"/>
                        </a:lnSpc>
                        <a:spcAft>
                          <a:spcPts val="0"/>
                        </a:spcAft>
                      </a:pPr>
                      <a:r>
                        <a:rPr lang="zh-CN" sz="2000" kern="100">
                          <a:effectLst/>
                        </a:rPr>
                        <a:t>轨道蒙版的使用方法</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2000" kern="100">
                          <a:effectLst/>
                        </a:rPr>
                        <a:t>了解如何打开并使用轨道蒙版</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24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76444360"/>
                  </a:ext>
                </a:extLst>
              </a:tr>
              <a:tr h="1265737">
                <a:tc vMerge="1">
                  <a:txBody>
                    <a:bodyPr/>
                    <a:lstStyle/>
                    <a:p>
                      <a:endParaRPr lang="zh-CN" altLang="en-US"/>
                    </a:p>
                  </a:txBody>
                  <a:tcPr/>
                </a:tc>
                <a:tc>
                  <a:txBody>
                    <a:bodyPr/>
                    <a:lstStyle/>
                    <a:p>
                      <a:pPr algn="l">
                        <a:lnSpc>
                          <a:spcPct val="150000"/>
                        </a:lnSpc>
                        <a:spcAft>
                          <a:spcPts val="0"/>
                        </a:spcAft>
                      </a:pPr>
                      <a:r>
                        <a:rPr lang="zh-CN" sz="2000" kern="100">
                          <a:effectLst/>
                        </a:rPr>
                        <a:t>“跟踪遮罩”命令使用方法</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2000" kern="100">
                          <a:effectLst/>
                        </a:rPr>
                        <a:t>了解如何使用菜单命令打开跟踪遮罩</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2400" kern="100" dirty="0">
                          <a:effectLst/>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79728488"/>
                  </a:ext>
                </a:extLst>
              </a:tr>
            </a:tbl>
          </a:graphicData>
        </a:graphic>
      </p:graphicFrame>
    </p:spTree>
    <p:extLst>
      <p:ext uri="{BB962C8B-B14F-4D97-AF65-F5344CB8AC3E}">
        <p14:creationId xmlns:p14="http://schemas.microsoft.com/office/powerpoint/2010/main" val="183683558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6"/>
          <p:cNvSpPr/>
          <p:nvPr>
            <p:custDataLst>
              <p:tags r:id="rId1"/>
            </p:custDataLst>
          </p:nvPr>
        </p:nvSpPr>
        <p:spPr>
          <a:xfrm>
            <a:off x="2775624" y="277051"/>
            <a:ext cx="9240253" cy="397031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742703"/>
              <a:ext cx="1910348" cy="830997"/>
            </a:xfrm>
            <a:prstGeom prst="rect">
              <a:avLst/>
            </a:prstGeom>
          </p:spPr>
          <p:txBody>
            <a:bodyPr wrap="square">
              <a:spAutoFit/>
            </a:bodyPr>
            <a:lstStyle/>
            <a:p>
              <a:pPr algn="dist">
                <a:spcAft>
                  <a:spcPts val="0"/>
                </a:spcAft>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课堂案</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例</a:t>
              </a:r>
              <a:r>
                <a:rPr lang="en-US" altLang="zh-CN"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发光元素</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824091" y="272482"/>
            <a:ext cx="9240253" cy="3970318"/>
          </a:xfrm>
          <a:prstGeom prst="rect">
            <a:avLst/>
          </a:prstGeom>
        </p:spPr>
        <p:txBody>
          <a:bodyPr wrap="square">
            <a:spAutoFit/>
          </a:bodyPr>
          <a:lstStyle/>
          <a:p>
            <a:pPr>
              <a:lnSpc>
                <a:spcPct val="150000"/>
              </a:lnSpc>
            </a:pPr>
            <a:r>
              <a:rPr lang="zh-CN" altLang="zh-CN" sz="2400" b="1" kern="100" dirty="0">
                <a:latin typeface="+mn-ea"/>
                <a:cs typeface="宋体" panose="02010600030101010101" pitchFamily="2" charset="-122"/>
              </a:rPr>
              <a:t>素材位置 </a:t>
            </a:r>
            <a:r>
              <a:rPr lang="zh-CN" altLang="zh-CN" sz="2400" kern="100" dirty="0">
                <a:latin typeface="+mn-ea"/>
                <a:cs typeface="宋体" panose="02010600030101010101" pitchFamily="2" charset="-122"/>
              </a:rPr>
              <a:t>实例文件</a:t>
            </a:r>
            <a:r>
              <a:rPr lang="en-US" altLang="zh-CN" sz="2400" kern="100" dirty="0">
                <a:latin typeface="+mn-ea"/>
                <a:cs typeface="宋体" panose="02010600030101010101" pitchFamily="2" charset="-122"/>
              </a:rPr>
              <a:t>&gt;CH05&gt;</a:t>
            </a:r>
            <a:r>
              <a:rPr lang="zh-CN" altLang="zh-CN" sz="2400" kern="100" dirty="0">
                <a:latin typeface="+mn-ea"/>
                <a:cs typeface="宋体" panose="02010600030101010101" pitchFamily="2" charset="-122"/>
              </a:rPr>
              <a:t>课堂案例——发光图案</a:t>
            </a:r>
            <a:r>
              <a:rPr lang="en-US" altLang="zh-CN" sz="2400" kern="100" dirty="0">
                <a:latin typeface="+mn-ea"/>
                <a:cs typeface="宋体" panose="02010600030101010101" pitchFamily="2" charset="-122"/>
              </a:rPr>
              <a:t>&gt;(</a:t>
            </a:r>
            <a:r>
              <a:rPr lang="zh-CN" altLang="zh-CN" sz="2400" kern="100" dirty="0">
                <a:latin typeface="+mn-ea"/>
                <a:cs typeface="宋体" panose="02010600030101010101" pitchFamily="2" charset="-122"/>
              </a:rPr>
              <a:t>素材</a:t>
            </a:r>
            <a:r>
              <a:rPr lang="en-US" altLang="zh-CN" sz="2400" kern="100" dirty="0">
                <a:latin typeface="+mn-ea"/>
                <a:cs typeface="宋体" panose="02010600030101010101" pitchFamily="2" charset="-122"/>
              </a:rPr>
              <a:t>)</a:t>
            </a:r>
            <a:endParaRPr lang="zh-CN" altLang="zh-CN" kern="100" dirty="0">
              <a:latin typeface="+mn-ea"/>
              <a:cs typeface="Times New Roman" panose="02020603050405020304" pitchFamily="18" charset="0"/>
            </a:endParaRPr>
          </a:p>
          <a:p>
            <a:pPr>
              <a:lnSpc>
                <a:spcPct val="150000"/>
              </a:lnSpc>
            </a:pPr>
            <a:r>
              <a:rPr lang="zh-CN" altLang="zh-CN" sz="2400" b="1" kern="100" dirty="0">
                <a:latin typeface="+mn-ea"/>
                <a:cs typeface="宋体" panose="02010600030101010101" pitchFamily="2" charset="-122"/>
              </a:rPr>
              <a:t>实例位置 </a:t>
            </a:r>
            <a:r>
              <a:rPr lang="zh-CN" altLang="zh-CN" sz="2400" kern="100" dirty="0">
                <a:latin typeface="+mn-ea"/>
                <a:cs typeface="宋体" panose="02010600030101010101" pitchFamily="2" charset="-122"/>
              </a:rPr>
              <a:t>实例文件</a:t>
            </a:r>
            <a:r>
              <a:rPr lang="en-US" altLang="zh-CN" sz="2400" kern="100" dirty="0">
                <a:latin typeface="+mn-ea"/>
                <a:cs typeface="宋体" panose="02010600030101010101" pitchFamily="2" charset="-122"/>
              </a:rPr>
              <a:t>&gt;CH05&gt;</a:t>
            </a:r>
            <a:r>
              <a:rPr lang="zh-CN" altLang="zh-CN" sz="2400" kern="100" dirty="0">
                <a:latin typeface="+mn-ea"/>
                <a:cs typeface="宋体" panose="02010600030101010101" pitchFamily="2" charset="-122"/>
              </a:rPr>
              <a:t>课堂案例——发光图案</a:t>
            </a:r>
            <a:r>
              <a:rPr lang="en-US" altLang="zh-CN" sz="2400" kern="100" dirty="0">
                <a:latin typeface="+mn-ea"/>
                <a:cs typeface="宋体" panose="02010600030101010101" pitchFamily="2" charset="-122"/>
              </a:rPr>
              <a:t>.aep</a:t>
            </a:r>
            <a:endParaRPr lang="zh-CN" altLang="zh-CN" kern="100" dirty="0">
              <a:latin typeface="+mn-ea"/>
              <a:cs typeface="Times New Roman" panose="02020603050405020304" pitchFamily="18" charset="0"/>
            </a:endParaRPr>
          </a:p>
          <a:p>
            <a:pPr>
              <a:lnSpc>
                <a:spcPct val="150000"/>
              </a:lnSpc>
            </a:pPr>
            <a:r>
              <a:rPr lang="zh-CN" altLang="zh-CN" sz="2400" b="1" kern="100" dirty="0">
                <a:latin typeface="+mn-ea"/>
                <a:cs typeface="宋体" panose="02010600030101010101" pitchFamily="2" charset="-122"/>
              </a:rPr>
              <a:t>案例描述 </a:t>
            </a:r>
            <a:r>
              <a:rPr lang="zh-CN" altLang="zh-CN" sz="2400" kern="100" dirty="0">
                <a:latin typeface="+mn-ea"/>
                <a:cs typeface="宋体" panose="02010600030101010101" pitchFamily="2" charset="-122"/>
              </a:rPr>
              <a:t>跟踪遮罩广泛应用与动态素材的效果制作，熟练掌握此案例后，可发现目前很多影视剧以及特效剧中广泛存在着跟踪遮罩，本案例中通过使用跟踪遮罩从而将遮罩和跟踪遮罩进行组合，从而最终完成效果的制作，制作效果如图</a:t>
            </a:r>
            <a:r>
              <a:rPr lang="en-US" altLang="zh-CN" sz="2400" kern="100" dirty="0">
                <a:latin typeface="+mn-ea"/>
                <a:cs typeface="宋体" panose="02010600030101010101" pitchFamily="2" charset="-122"/>
              </a:rPr>
              <a:t>5-76</a:t>
            </a:r>
            <a:r>
              <a:rPr lang="zh-CN" altLang="zh-CN" sz="2400" kern="100" dirty="0">
                <a:latin typeface="+mn-ea"/>
                <a:cs typeface="宋体" panose="02010600030101010101" pitchFamily="2" charset="-122"/>
              </a:rPr>
              <a:t>所示。</a:t>
            </a:r>
            <a:endParaRPr lang="zh-CN" altLang="zh-CN" kern="100" dirty="0">
              <a:latin typeface="+mn-ea"/>
              <a:cs typeface="Times New Roman" panose="02020603050405020304" pitchFamily="18" charset="0"/>
            </a:endParaRPr>
          </a:p>
          <a:p>
            <a:pPr>
              <a:lnSpc>
                <a:spcPct val="150000"/>
              </a:lnSpc>
            </a:pPr>
            <a:r>
              <a:rPr lang="zh-CN" altLang="zh-CN" sz="2400" b="1" kern="100" dirty="0">
                <a:latin typeface="+mn-ea"/>
                <a:cs typeface="宋体" panose="02010600030101010101" pitchFamily="2" charset="-122"/>
              </a:rPr>
              <a:t>难易指数</a:t>
            </a:r>
            <a:r>
              <a:rPr lang="zh-CN" altLang="zh-CN" sz="2400" kern="100" dirty="0">
                <a:latin typeface="+mn-ea"/>
                <a:cs typeface="宋体" panose="02010600030101010101" pitchFamily="2" charset="-122"/>
              </a:rPr>
              <a:t>★★★★</a:t>
            </a:r>
            <a:endParaRPr lang="zh-CN" altLang="zh-CN" kern="100" dirty="0">
              <a:effectLst/>
              <a:latin typeface="+mn-ea"/>
              <a:cs typeface="Times New Roman" panose="02020603050405020304" pitchFamily="18" charset="0"/>
            </a:endParaRPr>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a:xfrm>
            <a:off x="2824091" y="4443044"/>
            <a:ext cx="4212389" cy="2230472"/>
          </a:xfrm>
          <a:prstGeom prst="rect">
            <a:avLst/>
          </a:prstGeom>
          <a:noFill/>
          <a:ln>
            <a:noFill/>
          </a:ln>
        </p:spPr>
      </p:pic>
      <p:sp>
        <p:nvSpPr>
          <p:cNvPr id="15" name="矩形 14"/>
          <p:cNvSpPr/>
          <p:nvPr/>
        </p:nvSpPr>
        <p:spPr>
          <a:xfrm>
            <a:off x="7175254" y="5130659"/>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5-76</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7460150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6"/>
          <p:cNvSpPr/>
          <p:nvPr>
            <p:custDataLst>
              <p:tags r:id="rId1"/>
            </p:custDataLst>
          </p:nvPr>
        </p:nvSpPr>
        <p:spPr>
          <a:xfrm>
            <a:off x="2588919" y="984686"/>
            <a:ext cx="9266197" cy="181437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742703"/>
              <a:ext cx="1910348" cy="830997"/>
            </a:xfrm>
            <a:prstGeom prst="rect">
              <a:avLst/>
            </a:prstGeom>
          </p:spPr>
          <p:txBody>
            <a:bodyPr wrap="square">
              <a:spAutoFit/>
            </a:bodyPr>
            <a:lstStyle/>
            <a:p>
              <a:pPr algn="dist">
                <a:spcAft>
                  <a:spcPts val="0"/>
                </a:spcAft>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课堂案</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例</a:t>
              </a:r>
              <a:r>
                <a:rPr lang="en-US" altLang="zh-CN"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发光元素</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439729" y="106536"/>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759242" y="926682"/>
            <a:ext cx="8534399" cy="1691104"/>
          </a:xfrm>
          <a:prstGeom prst="rect">
            <a:avLst/>
          </a:prstGeom>
        </p:spPr>
        <p:txBody>
          <a:bodyPr wrap="square">
            <a:spAutoFit/>
          </a:bodyPr>
          <a:lstStyle/>
          <a:p>
            <a:pPr>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：启动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 2022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，导入学习资源中的“实例文件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&gt;CH05&gt;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课堂案例——发光图案</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.aep</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”文件，然后在“项目”面板中双击“</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LOGO</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素材”加载该合成，如图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5-77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a:xfrm>
            <a:off x="2722819" y="3101306"/>
            <a:ext cx="4079033" cy="3299494"/>
          </a:xfrm>
          <a:prstGeom prst="rect">
            <a:avLst/>
          </a:prstGeom>
          <a:noFill/>
          <a:ln>
            <a:noFill/>
          </a:ln>
        </p:spPr>
      </p:pic>
      <p:sp>
        <p:nvSpPr>
          <p:cNvPr id="16" name="矩形 15"/>
          <p:cNvSpPr/>
          <p:nvPr/>
        </p:nvSpPr>
        <p:spPr>
          <a:xfrm>
            <a:off x="6918239" y="4497137"/>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5-77</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4785536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6"/>
          <p:cNvSpPr/>
          <p:nvPr>
            <p:custDataLst>
              <p:tags r:id="rId1"/>
            </p:custDataLst>
          </p:nvPr>
        </p:nvSpPr>
        <p:spPr>
          <a:xfrm>
            <a:off x="2588920" y="984685"/>
            <a:ext cx="3967156" cy="513179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3" name="组合 2"/>
          <p:cNvGrpSpPr/>
          <p:nvPr/>
        </p:nvGrpSpPr>
        <p:grpSpPr>
          <a:xfrm>
            <a:off x="-116067" y="575952"/>
            <a:ext cx="2516914" cy="1069433"/>
            <a:chOff x="-116067" y="575952"/>
            <a:chExt cx="2516914" cy="1069433"/>
          </a:xfrm>
        </p:grpSpPr>
        <p:grpSp>
          <p:nvGrpSpPr>
            <p:cNvPr id="4" name="组合 3"/>
            <p:cNvGrpSpPr/>
            <p:nvPr/>
          </p:nvGrpSpPr>
          <p:grpSpPr>
            <a:xfrm>
              <a:off x="-116067" y="575952"/>
              <a:ext cx="2516914" cy="1069433"/>
              <a:chOff x="-116067" y="575952"/>
              <a:chExt cx="2516914" cy="1069433"/>
            </a:xfrm>
          </p:grpSpPr>
          <p:sp>
            <p:nvSpPr>
              <p:cNvPr id="6" name="等腰三角形 5"/>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0818" y="575952"/>
                <a:ext cx="2166088" cy="1069433"/>
                <a:chOff x="84059" y="1595724"/>
                <a:chExt cx="2166088" cy="1651545"/>
              </a:xfrm>
            </p:grpSpPr>
            <p:grpSp>
              <p:nvGrpSpPr>
                <p:cNvPr id="9" name="组合 8"/>
                <p:cNvGrpSpPr/>
                <p:nvPr/>
              </p:nvGrpSpPr>
              <p:grpSpPr>
                <a:xfrm>
                  <a:off x="84059" y="1595724"/>
                  <a:ext cx="2166088" cy="1651545"/>
                  <a:chOff x="112295" y="1306286"/>
                  <a:chExt cx="2166088" cy="1651545"/>
                </a:xfrm>
              </p:grpSpPr>
              <p:sp>
                <p:nvSpPr>
                  <p:cNvPr id="11"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10" name="矩形 9"/>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 name="矩形 4"/>
            <p:cNvSpPr/>
            <p:nvPr/>
          </p:nvSpPr>
          <p:spPr>
            <a:xfrm>
              <a:off x="228157" y="742703"/>
              <a:ext cx="1910348" cy="830997"/>
            </a:xfrm>
            <a:prstGeom prst="rect">
              <a:avLst/>
            </a:prstGeom>
          </p:spPr>
          <p:txBody>
            <a:bodyPr wrap="square">
              <a:spAutoFit/>
            </a:bodyPr>
            <a:lstStyle/>
            <a:p>
              <a:pPr algn="dist">
                <a:spcAft>
                  <a:spcPts val="0"/>
                </a:spcAft>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课堂案</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例</a:t>
              </a:r>
              <a:r>
                <a:rPr lang="en-US" altLang="zh-CN"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发光元素</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3" name="矩形 12"/>
          <p:cNvSpPr/>
          <p:nvPr/>
        </p:nvSpPr>
        <p:spPr>
          <a:xfrm>
            <a:off x="2439729" y="106536"/>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2778353" y="1038168"/>
            <a:ext cx="3674205" cy="5078313"/>
          </a:xfrm>
          <a:prstGeom prst="rect">
            <a:avLst/>
          </a:prstGeom>
        </p:spPr>
        <p:txBody>
          <a:bodyPr wrap="square">
            <a:spAutoFit/>
          </a:bodyPr>
          <a:lstStyle/>
          <a:p>
            <a:pPr>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：选择“</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LOGO</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素材”图层，执行上文中提到的“自动追踪”菜单命令。在打开的“自动追踪”对话框中选择“当前帧”选项，然后设置“通道”为明亮度，圆角值为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，接着单击“确定”按纽，如图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5-78</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a:xfrm>
            <a:off x="7927869" y="1426461"/>
            <a:ext cx="3349731" cy="3149112"/>
          </a:xfrm>
          <a:prstGeom prst="rect">
            <a:avLst/>
          </a:prstGeom>
          <a:noFill/>
          <a:ln>
            <a:noFill/>
          </a:ln>
        </p:spPr>
      </p:pic>
      <p:sp>
        <p:nvSpPr>
          <p:cNvPr id="16" name="矩形 15"/>
          <p:cNvSpPr/>
          <p:nvPr/>
        </p:nvSpPr>
        <p:spPr>
          <a:xfrm>
            <a:off x="9151177" y="4779803"/>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5-78</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6917458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6"/>
          <p:cNvSpPr/>
          <p:nvPr>
            <p:custDataLst>
              <p:tags r:id="rId1"/>
            </p:custDataLst>
          </p:nvPr>
        </p:nvSpPr>
        <p:spPr>
          <a:xfrm>
            <a:off x="2588919" y="819586"/>
            <a:ext cx="9266197" cy="337568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742703"/>
              <a:ext cx="1910348" cy="830997"/>
            </a:xfrm>
            <a:prstGeom prst="rect">
              <a:avLst/>
            </a:prstGeom>
          </p:spPr>
          <p:txBody>
            <a:bodyPr wrap="square">
              <a:spAutoFit/>
            </a:bodyPr>
            <a:lstStyle/>
            <a:p>
              <a:pPr algn="dist">
                <a:spcAft>
                  <a:spcPts val="0"/>
                </a:spcAft>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课堂案</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例</a:t>
              </a:r>
              <a:r>
                <a:rPr lang="en-US" altLang="zh-CN"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发光元素</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439729" y="106536"/>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618310" y="790993"/>
            <a:ext cx="9256294" cy="3351046"/>
          </a:xfrm>
          <a:prstGeom prst="rect">
            <a:avLst/>
          </a:prstGeom>
        </p:spPr>
        <p:txBody>
          <a:bodyPr wrap="square">
            <a:spAutoFit/>
          </a:bodyPr>
          <a:lstStyle/>
          <a:p>
            <a:pPr>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03</a:t>
            </a: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选择“</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LOGO</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素材”图层，在效果栏中搜索“描边”命令，并将其添加到图层上，勾选“所有蒙版”选项，将“颜色”设为代码“</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65D3CA</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”的颜色，将“画笔大小”设为“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”，硬度设置为“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75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”，“结束”设为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，并在第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O</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帧处为其设置关键帧动画，接着在第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帧将“结束”设为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100.0%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，最后将“绘画样式”改为“在透明背景上”，如图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5-79</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a:xfrm>
            <a:off x="2503229" y="4223862"/>
            <a:ext cx="3022600" cy="2457450"/>
          </a:xfrm>
          <a:prstGeom prst="rect">
            <a:avLst/>
          </a:prstGeom>
          <a:noFill/>
          <a:ln>
            <a:noFill/>
          </a:ln>
        </p:spPr>
      </p:pic>
      <p:sp>
        <p:nvSpPr>
          <p:cNvPr id="16" name="矩形 15"/>
          <p:cNvSpPr/>
          <p:nvPr/>
        </p:nvSpPr>
        <p:spPr>
          <a:xfrm>
            <a:off x="5681548" y="5198671"/>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5-79</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9017076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6"/>
          <p:cNvSpPr/>
          <p:nvPr>
            <p:custDataLst>
              <p:tags r:id="rId1"/>
            </p:custDataLst>
          </p:nvPr>
        </p:nvSpPr>
        <p:spPr>
          <a:xfrm>
            <a:off x="2588919" y="819585"/>
            <a:ext cx="4614137" cy="577099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742703"/>
              <a:ext cx="1910348" cy="830997"/>
            </a:xfrm>
            <a:prstGeom prst="rect">
              <a:avLst/>
            </a:prstGeom>
          </p:spPr>
          <p:txBody>
            <a:bodyPr wrap="square">
              <a:spAutoFit/>
            </a:bodyPr>
            <a:lstStyle/>
            <a:p>
              <a:pPr algn="dist">
                <a:spcAft>
                  <a:spcPts val="0"/>
                </a:spcAft>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课堂案</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例</a:t>
              </a:r>
              <a:r>
                <a:rPr lang="en-US" altLang="zh-CN"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发光元素</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439729" y="20274"/>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775285" y="797538"/>
            <a:ext cx="4427772" cy="5632311"/>
          </a:xfrm>
          <a:prstGeom prst="rect">
            <a:avLst/>
          </a:prstGeom>
        </p:spPr>
        <p:txBody>
          <a:bodyPr wrap="square">
            <a:spAutoFit/>
          </a:bodyPr>
          <a:lstStyle/>
          <a:p>
            <a:pPr>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：继续选择“</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LOGO</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素材”图层，在效果中搜索“快速方框模糊”效果，并添加到此图层上，调整“模糊半径”设为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，“迭代”设为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。然后在效果中搜索“发光”效果，并添加到图层上，将“发光阈值”设为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，“发光半径”设为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21.0,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“发光强度”设为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，其他参数不变，如图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5-80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a:xfrm>
            <a:off x="7701936" y="846963"/>
            <a:ext cx="3348502" cy="4999778"/>
          </a:xfrm>
          <a:prstGeom prst="rect">
            <a:avLst/>
          </a:prstGeom>
          <a:noFill/>
          <a:ln>
            <a:noFill/>
          </a:ln>
        </p:spPr>
      </p:pic>
      <p:sp>
        <p:nvSpPr>
          <p:cNvPr id="16" name="矩形 15"/>
          <p:cNvSpPr/>
          <p:nvPr/>
        </p:nvSpPr>
        <p:spPr>
          <a:xfrm>
            <a:off x="8985771" y="5853399"/>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5-80</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802247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6"/>
          <p:cNvSpPr/>
          <p:nvPr>
            <p:custDataLst>
              <p:tags r:id="rId1"/>
            </p:custDataLst>
          </p:nvPr>
        </p:nvSpPr>
        <p:spPr>
          <a:xfrm>
            <a:off x="2577330" y="868114"/>
            <a:ext cx="5091553" cy="590362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742703"/>
              <a:ext cx="1910348" cy="830997"/>
            </a:xfrm>
            <a:prstGeom prst="rect">
              <a:avLst/>
            </a:prstGeom>
          </p:spPr>
          <p:txBody>
            <a:bodyPr wrap="square">
              <a:spAutoFit/>
            </a:bodyPr>
            <a:lstStyle/>
            <a:p>
              <a:pPr algn="dist">
                <a:spcAft>
                  <a:spcPts val="0"/>
                </a:spcAft>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课堂案</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例</a:t>
              </a:r>
              <a:r>
                <a:rPr lang="en-US" altLang="zh-CN"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发光元素</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439729" y="106536"/>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706800" y="772888"/>
            <a:ext cx="5005213" cy="6186309"/>
          </a:xfrm>
          <a:prstGeom prst="rect">
            <a:avLst/>
          </a:prstGeom>
        </p:spPr>
        <p:txBody>
          <a:bodyPr wrap="square">
            <a:spAutoFit/>
          </a:bodyPr>
          <a:lstStyle/>
          <a:p>
            <a:pPr>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：将上一步中的“发光”效果，在相同的图层上继续添加</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次，并放在效果的最下方，即倒数第一个和倒数第二个，随后将上方的“发光半径”变为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120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，下方的变为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250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。随后将此图层复制一份并置于顶层，为复制的图层添加 “固态层合成”效果，将其置于“快速方框模糊”效果的下方，将“颜色”设为代码为“</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000000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”的颜色，如图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5-81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a:xfrm>
            <a:off x="8526767" y="1158200"/>
            <a:ext cx="2791089" cy="4448969"/>
          </a:xfrm>
          <a:prstGeom prst="rect">
            <a:avLst/>
          </a:prstGeom>
          <a:noFill/>
          <a:ln>
            <a:noFill/>
          </a:ln>
        </p:spPr>
      </p:pic>
      <p:sp>
        <p:nvSpPr>
          <p:cNvPr id="16" name="矩形 15"/>
          <p:cNvSpPr/>
          <p:nvPr/>
        </p:nvSpPr>
        <p:spPr>
          <a:xfrm>
            <a:off x="9503766" y="5681829"/>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5-81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14297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6"/>
          <p:cNvSpPr/>
          <p:nvPr>
            <p:custDataLst>
              <p:tags r:id="rId2"/>
            </p:custDataLst>
          </p:nvPr>
        </p:nvSpPr>
        <p:spPr>
          <a:xfrm>
            <a:off x="2624200" y="926432"/>
            <a:ext cx="9455504" cy="197718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1" name="等腰三角形 10"/>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38934" y="620070"/>
            <a:ext cx="2080947" cy="1127739"/>
            <a:chOff x="169200" y="1595724"/>
            <a:chExt cx="2080947" cy="1127739"/>
          </a:xfrm>
        </p:grpSpPr>
        <p:grpSp>
          <p:nvGrpSpPr>
            <p:cNvPr id="19" name="组合 18"/>
            <p:cNvGrpSpPr/>
            <p:nvPr/>
          </p:nvGrpSpPr>
          <p:grpSpPr>
            <a:xfrm>
              <a:off x="169200" y="1595724"/>
              <a:ext cx="2080947" cy="1127739"/>
              <a:chOff x="197436" y="1306286"/>
              <a:chExt cx="2080947" cy="1127739"/>
            </a:xfrm>
          </p:grpSpPr>
          <p:sp>
            <p:nvSpPr>
              <p:cNvPr id="20"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22" name="矩形 21"/>
            <p:cNvSpPr/>
            <p:nvPr/>
          </p:nvSpPr>
          <p:spPr>
            <a:xfrm>
              <a:off x="427903" y="1628724"/>
              <a:ext cx="1608871"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课堂案例——海边夕阳</a:t>
              </a:r>
              <a:endParaRPr lang="zh-CN" altLang="zh-CN" sz="1600" kern="100" dirty="0">
                <a:solidFill>
                  <a:schemeClr val="bg1"/>
                </a:solidFill>
                <a:effectLst/>
                <a:latin typeface="+mn-ea"/>
                <a:cs typeface="Times New Roman" panose="02020603050405020304" pitchFamily="18" charset="0"/>
              </a:endParaRPr>
            </a:p>
          </p:txBody>
        </p:sp>
      </p:grpSp>
      <p:sp>
        <p:nvSpPr>
          <p:cNvPr id="3" name="矩形 2"/>
          <p:cNvSpPr/>
          <p:nvPr/>
        </p:nvSpPr>
        <p:spPr>
          <a:xfrm>
            <a:off x="2612986" y="157608"/>
            <a:ext cx="1832553" cy="746743"/>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矩形 3"/>
          <p:cNvSpPr/>
          <p:nvPr/>
        </p:nvSpPr>
        <p:spPr>
          <a:xfrm>
            <a:off x="2741321" y="926432"/>
            <a:ext cx="9081709" cy="1691104"/>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启动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 2022</a:t>
            </a:r>
            <a:r>
              <a:rPr lang="zh-CN" altLang="zh-CN" sz="2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导入学习资源中的“实例文件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&gt;CH05&gt;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课堂案例——混合模式</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.aep</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”文件，然后在“项目”面板中双击“绿化带”合成选项加载该合成，如图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4" name="图片 23"/>
          <p:cNvPicPr/>
          <p:nvPr/>
        </p:nvPicPr>
        <p:blipFill>
          <a:blip r:embed="rId4">
            <a:extLst>
              <a:ext uri="{28A0092B-C50C-407E-A947-70E740481C1C}">
                <a14:useLocalDpi xmlns:a14="http://schemas.microsoft.com/office/drawing/2010/main" val="0"/>
              </a:ext>
            </a:extLst>
          </a:blip>
          <a:srcRect/>
          <a:stretch>
            <a:fillRect/>
          </a:stretch>
        </p:blipFill>
        <p:spPr>
          <a:xfrm>
            <a:off x="4671791" y="3088106"/>
            <a:ext cx="4613046" cy="2719136"/>
          </a:xfrm>
          <a:prstGeom prst="rect">
            <a:avLst/>
          </a:prstGeom>
          <a:noFill/>
          <a:ln>
            <a:noFill/>
          </a:ln>
        </p:spPr>
      </p:pic>
      <p:sp>
        <p:nvSpPr>
          <p:cNvPr id="5" name="矩形 4"/>
          <p:cNvSpPr/>
          <p:nvPr/>
        </p:nvSpPr>
        <p:spPr>
          <a:xfrm>
            <a:off x="6290329" y="5802900"/>
            <a:ext cx="72006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7139803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6"/>
          <p:cNvSpPr/>
          <p:nvPr>
            <p:custDataLst>
              <p:tags r:id="rId1"/>
            </p:custDataLst>
          </p:nvPr>
        </p:nvSpPr>
        <p:spPr>
          <a:xfrm>
            <a:off x="2577331" y="868114"/>
            <a:ext cx="9126990" cy="275537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742703"/>
              <a:ext cx="1910348" cy="830997"/>
            </a:xfrm>
            <a:prstGeom prst="rect">
              <a:avLst/>
            </a:prstGeom>
          </p:spPr>
          <p:txBody>
            <a:bodyPr wrap="square">
              <a:spAutoFit/>
            </a:bodyPr>
            <a:lstStyle/>
            <a:p>
              <a:pPr algn="dist">
                <a:spcAft>
                  <a:spcPts val="0"/>
                </a:spcAft>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课堂案</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例</a:t>
              </a:r>
              <a:r>
                <a:rPr lang="en-US" altLang="zh-CN"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发光元素</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439729" y="106536"/>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645663" y="800424"/>
            <a:ext cx="9058658" cy="2862322"/>
          </a:xfrm>
          <a:prstGeom prst="rect">
            <a:avLst/>
          </a:prstGeom>
        </p:spPr>
        <p:txBody>
          <a:bodyPr wrap="square">
            <a:spAutoFit/>
          </a:bodyPr>
          <a:lstStyle/>
          <a:p>
            <a:pPr>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：新建一个黑色的纯色图层并将其置于上一步中复制的图层的上方，并在纯色图层上面绘制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个遮罩，如图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5-82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示。激活</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个遮罩的动画关键帧，设置</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个遮罩的形状，如图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5-83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所示。接着将时间轴拖动到</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帧处将三个颜色的遮罩设置为如图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5-84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所示，随后将遮罩</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向后移动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帧，遮罩</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移动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p:cNvPicPr/>
          <p:nvPr/>
        </p:nvPicPr>
        <p:blipFill>
          <a:blip r:embed="rId3" cstate="print">
            <a:extLst>
              <a:ext uri="{28A0092B-C50C-407E-A947-70E740481C1C}">
                <a14:useLocalDpi xmlns:a14="http://schemas.microsoft.com/office/drawing/2010/main" val="0"/>
              </a:ext>
            </a:extLst>
          </a:blip>
          <a:srcRect/>
          <a:stretch>
            <a:fillRect/>
          </a:stretch>
        </p:blipFill>
        <p:spPr>
          <a:xfrm>
            <a:off x="2645663" y="3887279"/>
            <a:ext cx="3462529" cy="2019745"/>
          </a:xfrm>
          <a:prstGeom prst="rect">
            <a:avLst/>
          </a:prstGeom>
          <a:noFill/>
          <a:ln>
            <a:noFill/>
          </a:ln>
        </p:spPr>
      </p:pic>
      <p:pic>
        <p:nvPicPr>
          <p:cNvPr id="16" name="图片 15"/>
          <p:cNvPicPr/>
          <p:nvPr/>
        </p:nvPicPr>
        <p:blipFill>
          <a:blip r:embed="rId4" cstate="print">
            <a:extLst>
              <a:ext uri="{28A0092B-C50C-407E-A947-70E740481C1C}">
                <a14:useLocalDpi xmlns:a14="http://schemas.microsoft.com/office/drawing/2010/main" val="0"/>
              </a:ext>
            </a:extLst>
          </a:blip>
          <a:srcRect/>
          <a:stretch>
            <a:fillRect/>
          </a:stretch>
        </p:blipFill>
        <p:spPr>
          <a:xfrm>
            <a:off x="6778370" y="3887278"/>
            <a:ext cx="3920109" cy="2019745"/>
          </a:xfrm>
          <a:prstGeom prst="rect">
            <a:avLst/>
          </a:prstGeom>
          <a:noFill/>
          <a:ln>
            <a:noFill/>
          </a:ln>
        </p:spPr>
      </p:pic>
      <p:sp>
        <p:nvSpPr>
          <p:cNvPr id="17" name="矩形 16"/>
          <p:cNvSpPr/>
          <p:nvPr/>
        </p:nvSpPr>
        <p:spPr>
          <a:xfrm>
            <a:off x="3832976" y="5907023"/>
            <a:ext cx="1068208" cy="583108"/>
          </a:xfrm>
          <a:prstGeom prst="rect">
            <a:avLst/>
          </a:prstGeom>
        </p:spPr>
        <p:txBody>
          <a:bodyPr wrap="square">
            <a:spAutoFit/>
          </a:bodyPr>
          <a:lstStyle/>
          <a:p>
            <a:pPr algn="ctr">
              <a:lnSpc>
                <a:spcPct val="150000"/>
              </a:lnSpc>
              <a:spcAft>
                <a:spcPts val="0"/>
              </a:spcAft>
            </a:pPr>
            <a:r>
              <a:rPr lang="en-US" altLang="zh-CN" sz="2400" kern="100" dirty="0">
                <a:latin typeface="宋体" panose="02010600030101010101" pitchFamily="2" charset="-122"/>
                <a:ea typeface="宋体" panose="02010600030101010101" pitchFamily="2" charset="-122"/>
                <a:cs typeface="宋体" panose="02010600030101010101" pitchFamily="2" charset="-122"/>
              </a:rPr>
              <a:t>5-82</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8" name="矩形 17"/>
          <p:cNvSpPr/>
          <p:nvPr/>
        </p:nvSpPr>
        <p:spPr>
          <a:xfrm>
            <a:off x="7964981" y="5872572"/>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5-84</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8413516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6"/>
          <p:cNvSpPr/>
          <p:nvPr>
            <p:custDataLst>
              <p:tags r:id="rId1"/>
            </p:custDataLst>
          </p:nvPr>
        </p:nvSpPr>
        <p:spPr>
          <a:xfrm>
            <a:off x="2764407" y="2844445"/>
            <a:ext cx="8923024" cy="168864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742703"/>
              <a:ext cx="1910348" cy="830997"/>
            </a:xfrm>
            <a:prstGeom prst="rect">
              <a:avLst/>
            </a:prstGeom>
          </p:spPr>
          <p:txBody>
            <a:bodyPr wrap="square">
              <a:spAutoFit/>
            </a:bodyPr>
            <a:lstStyle/>
            <a:p>
              <a:pPr algn="dist">
                <a:spcAft>
                  <a:spcPts val="0"/>
                </a:spcAft>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课堂案</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例</a:t>
              </a:r>
              <a:r>
                <a:rPr lang="en-US" altLang="zh-CN"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发光元素</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439729" y="106536"/>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3" name="图片 12"/>
          <p:cNvPicPr/>
          <p:nvPr/>
        </p:nvPicPr>
        <p:blipFill>
          <a:blip r:embed="rId3" cstate="print">
            <a:extLst>
              <a:ext uri="{28A0092B-C50C-407E-A947-70E740481C1C}">
                <a14:useLocalDpi xmlns:a14="http://schemas.microsoft.com/office/drawing/2010/main" val="0"/>
              </a:ext>
            </a:extLst>
          </a:blip>
          <a:srcRect/>
          <a:stretch>
            <a:fillRect/>
          </a:stretch>
        </p:blipFill>
        <p:spPr>
          <a:xfrm>
            <a:off x="2912110" y="850522"/>
            <a:ext cx="8627618" cy="1502875"/>
          </a:xfrm>
          <a:prstGeom prst="rect">
            <a:avLst/>
          </a:prstGeom>
          <a:noFill/>
          <a:ln>
            <a:noFill/>
          </a:ln>
        </p:spPr>
      </p:pic>
      <p:sp>
        <p:nvSpPr>
          <p:cNvPr id="14" name="矩形 13"/>
          <p:cNvSpPr/>
          <p:nvPr/>
        </p:nvSpPr>
        <p:spPr>
          <a:xfrm>
            <a:off x="6108941" y="2226862"/>
            <a:ext cx="1053494" cy="641419"/>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5-84</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矩形 14"/>
          <p:cNvSpPr/>
          <p:nvPr/>
        </p:nvSpPr>
        <p:spPr>
          <a:xfrm>
            <a:off x="2912110" y="2844445"/>
            <a:ext cx="8536178" cy="1422954"/>
          </a:xfrm>
          <a:prstGeom prst="rect">
            <a:avLst/>
          </a:prstGeom>
        </p:spPr>
        <p:txBody>
          <a:bodyPr wrap="square">
            <a:spAutoFit/>
          </a:bodyPr>
          <a:lstStyle/>
          <a:p>
            <a:pPr>
              <a:lnSpc>
                <a:spcPct val="150000"/>
              </a:lnSpc>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07</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：将前两个图层，进行“预合成”命令，随后为新合成的预合成复制一份，在新复制的预合成上添加“垂直翻转”效果并将旋转设置为</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180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°，混合模式改为相加，位置变为</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(966.0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756.0)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5-85</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7" name="图片 16"/>
          <p:cNvPicPr/>
          <p:nvPr/>
        </p:nvPicPr>
        <p:blipFill>
          <a:blip r:embed="rId4">
            <a:extLst>
              <a:ext uri="{28A0092B-C50C-407E-A947-70E740481C1C}">
                <a14:useLocalDpi xmlns:a14="http://schemas.microsoft.com/office/drawing/2010/main" val="0"/>
              </a:ext>
            </a:extLst>
          </a:blip>
          <a:srcRect/>
          <a:stretch>
            <a:fillRect/>
          </a:stretch>
        </p:blipFill>
        <p:spPr>
          <a:xfrm>
            <a:off x="2764406" y="4758447"/>
            <a:ext cx="8775321" cy="1506166"/>
          </a:xfrm>
          <a:prstGeom prst="rect">
            <a:avLst/>
          </a:prstGeom>
          <a:noFill/>
          <a:ln>
            <a:noFill/>
          </a:ln>
        </p:spPr>
      </p:pic>
      <p:sp>
        <p:nvSpPr>
          <p:cNvPr id="18" name="矩形 17"/>
          <p:cNvSpPr/>
          <p:nvPr/>
        </p:nvSpPr>
        <p:spPr>
          <a:xfrm>
            <a:off x="6312966" y="6177690"/>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5-85</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0504781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6"/>
          <p:cNvSpPr/>
          <p:nvPr>
            <p:custDataLst>
              <p:tags r:id="rId1"/>
            </p:custDataLst>
          </p:nvPr>
        </p:nvSpPr>
        <p:spPr>
          <a:xfrm>
            <a:off x="2581581" y="951388"/>
            <a:ext cx="9169431" cy="167105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742703"/>
              <a:ext cx="1910348" cy="830997"/>
            </a:xfrm>
            <a:prstGeom prst="rect">
              <a:avLst/>
            </a:prstGeom>
          </p:spPr>
          <p:txBody>
            <a:bodyPr wrap="square">
              <a:spAutoFit/>
            </a:bodyPr>
            <a:lstStyle/>
            <a:p>
              <a:pPr algn="dist">
                <a:spcAft>
                  <a:spcPts val="0"/>
                </a:spcAft>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课堂案</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例</a:t>
              </a:r>
              <a:r>
                <a:rPr lang="en-US" altLang="zh-CN"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发光元素</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439729" y="106536"/>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619983" y="868114"/>
            <a:ext cx="9131030" cy="1754326"/>
          </a:xfrm>
          <a:prstGeom prst="rect">
            <a:avLst/>
          </a:prstGeom>
        </p:spPr>
        <p:txBody>
          <a:bodyPr wrap="square">
            <a:spAutoFit/>
          </a:bodyPr>
          <a:lstStyle/>
          <a:p>
            <a:pPr>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08</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：将两个预合成调换位置，随后新建一个调整图层，将其放在两个预合成之间，然后执行添加效果中的“复合模糊”菜单命令，如图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5-86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p:cNvPicPr/>
          <p:nvPr/>
        </p:nvPicPr>
        <p:blipFill>
          <a:blip r:embed="rId3" cstate="print">
            <a:extLst>
              <a:ext uri="{28A0092B-C50C-407E-A947-70E740481C1C}">
                <a14:useLocalDpi xmlns:a14="http://schemas.microsoft.com/office/drawing/2010/main" val="0"/>
              </a:ext>
            </a:extLst>
          </a:blip>
          <a:srcRect/>
          <a:stretch>
            <a:fillRect/>
          </a:stretch>
        </p:blipFill>
        <p:spPr>
          <a:xfrm>
            <a:off x="2581581" y="2869793"/>
            <a:ext cx="2476802" cy="3725559"/>
          </a:xfrm>
          <a:prstGeom prst="rect">
            <a:avLst/>
          </a:prstGeom>
          <a:noFill/>
          <a:ln>
            <a:noFill/>
          </a:ln>
        </p:spPr>
      </p:pic>
      <p:sp>
        <p:nvSpPr>
          <p:cNvPr id="16" name="矩形 15"/>
          <p:cNvSpPr/>
          <p:nvPr/>
        </p:nvSpPr>
        <p:spPr>
          <a:xfrm>
            <a:off x="5238513" y="4400771"/>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5-86</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7884541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6"/>
          <p:cNvSpPr/>
          <p:nvPr>
            <p:custDataLst>
              <p:tags r:id="rId1"/>
            </p:custDataLst>
          </p:nvPr>
        </p:nvSpPr>
        <p:spPr>
          <a:xfrm>
            <a:off x="2900594" y="945936"/>
            <a:ext cx="8655866" cy="150663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742703"/>
              <a:ext cx="1910348" cy="830997"/>
            </a:xfrm>
            <a:prstGeom prst="rect">
              <a:avLst/>
            </a:prstGeom>
          </p:spPr>
          <p:txBody>
            <a:bodyPr wrap="square">
              <a:spAutoFit/>
            </a:bodyPr>
            <a:lstStyle/>
            <a:p>
              <a:pPr algn="dist">
                <a:spcAft>
                  <a:spcPts val="0"/>
                </a:spcAft>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课堂案</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例</a:t>
              </a:r>
              <a:r>
                <a:rPr lang="en-US" altLang="zh-CN"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发光元素</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439729" y="106536"/>
            <a:ext cx="1826141" cy="743986"/>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3075699" y="1260421"/>
            <a:ext cx="8422396" cy="738664"/>
          </a:xfrm>
          <a:prstGeom prst="rect">
            <a:avLst/>
          </a:prstGeom>
        </p:spPr>
        <p:txBody>
          <a:bodyPr wrap="square">
            <a:spAutoFit/>
          </a:bodyPr>
          <a:lstStyle/>
          <a:p>
            <a:pPr>
              <a:lnSpc>
                <a:spcPct val="150000"/>
              </a:lnSpc>
            </a:pP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09</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：渲染并输出动画，最终效果如图</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5-87</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6" name="图片 15"/>
          <p:cNvPicPr/>
          <p:nvPr/>
        </p:nvPicPr>
        <p:blipFill>
          <a:blip r:embed="rId3">
            <a:extLst>
              <a:ext uri="{28A0092B-C50C-407E-A947-70E740481C1C}">
                <a14:useLocalDpi xmlns:a14="http://schemas.microsoft.com/office/drawing/2010/main" val="0"/>
              </a:ext>
            </a:extLst>
          </a:blip>
          <a:srcRect/>
          <a:stretch>
            <a:fillRect/>
          </a:stretch>
        </p:blipFill>
        <p:spPr>
          <a:xfrm>
            <a:off x="3352799" y="3512035"/>
            <a:ext cx="6641539" cy="2289520"/>
          </a:xfrm>
          <a:prstGeom prst="rect">
            <a:avLst/>
          </a:prstGeom>
          <a:noFill/>
          <a:ln>
            <a:noFill/>
          </a:ln>
        </p:spPr>
      </p:pic>
      <p:sp>
        <p:nvSpPr>
          <p:cNvPr id="17" name="矩形 16"/>
          <p:cNvSpPr/>
          <p:nvPr/>
        </p:nvSpPr>
        <p:spPr>
          <a:xfrm>
            <a:off x="5841629" y="5801555"/>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5-87</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4221386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6"/>
          <p:cNvSpPr/>
          <p:nvPr>
            <p:custDataLst>
              <p:tags r:id="rId1"/>
            </p:custDataLst>
          </p:nvPr>
        </p:nvSpPr>
        <p:spPr>
          <a:xfrm>
            <a:off x="2534105" y="497005"/>
            <a:ext cx="9158542" cy="190450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17" name="组合 16"/>
          <p:cNvGrpSpPr/>
          <p:nvPr/>
        </p:nvGrpSpPr>
        <p:grpSpPr>
          <a:xfrm>
            <a:off x="-116067" y="575952"/>
            <a:ext cx="2516914" cy="1069433"/>
            <a:chOff x="-116067" y="575952"/>
            <a:chExt cx="2516914" cy="1069433"/>
          </a:xfrm>
        </p:grpSpPr>
        <p:grpSp>
          <p:nvGrpSpPr>
            <p:cNvPr id="2" name="组合 1"/>
            <p:cNvGrpSpPr/>
            <p:nvPr/>
          </p:nvGrpSpPr>
          <p:grpSpPr>
            <a:xfrm>
              <a:off x="-116067" y="575952"/>
              <a:ext cx="2516914" cy="1069433"/>
              <a:chOff x="-116067" y="575952"/>
              <a:chExt cx="2516914" cy="1069433"/>
            </a:xfrm>
          </p:grpSpPr>
          <p:grpSp>
            <p:nvGrpSpPr>
              <p:cNvPr id="3" name="组合 2"/>
              <p:cNvGrpSpPr/>
              <p:nvPr/>
            </p:nvGrpSpPr>
            <p:grpSpPr>
              <a:xfrm>
                <a:off x="-116067" y="575952"/>
                <a:ext cx="2516914" cy="1069433"/>
                <a:chOff x="-116067" y="575952"/>
                <a:chExt cx="2516914" cy="1069433"/>
              </a:xfrm>
            </p:grpSpPr>
            <p:sp>
              <p:nvSpPr>
                <p:cNvPr id="5" name="等腰三角形 4"/>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18" y="575952"/>
                  <a:ext cx="2166088" cy="1069433"/>
                  <a:chOff x="84059" y="1595724"/>
                  <a:chExt cx="2166088" cy="1651545"/>
                </a:xfrm>
              </p:grpSpPr>
              <p:grpSp>
                <p:nvGrpSpPr>
                  <p:cNvPr id="8" name="组合 7"/>
                  <p:cNvGrpSpPr/>
                  <p:nvPr/>
                </p:nvGrpSpPr>
                <p:grpSpPr>
                  <a:xfrm>
                    <a:off x="84059" y="1595724"/>
                    <a:ext cx="2166088" cy="1651545"/>
                    <a:chOff x="112295" y="1306286"/>
                    <a:chExt cx="2166088" cy="1651545"/>
                  </a:xfrm>
                </p:grpSpPr>
                <p:sp>
                  <p:nvSpPr>
                    <p:cNvPr id="10" name="矩形: 圆角 41"/>
                    <p:cNvSpPr/>
                    <p:nvPr/>
                  </p:nvSpPr>
                  <p:spPr>
                    <a:xfrm>
                      <a:off x="197436" y="1306286"/>
                      <a:ext cx="2080947" cy="16498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2295" y="1674507"/>
                      <a:ext cx="2079220"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9" name="矩形 8"/>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7" name="矩形 6"/>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28157" y="742703"/>
                <a:ext cx="1910348" cy="461665"/>
              </a:xfrm>
              <a:prstGeom prst="rect">
                <a:avLst/>
              </a:prstGeom>
            </p:spPr>
            <p:txBody>
              <a:bodyPr wrap="square">
                <a:spAutoFit/>
              </a:bodyPr>
              <a:lstStyle/>
              <a:p>
                <a:pPr algn="dist">
                  <a:spcAft>
                    <a:spcPts val="0"/>
                  </a:spcAft>
                </a:pP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矩形 11"/>
            <p:cNvSpPr/>
            <p:nvPr/>
          </p:nvSpPr>
          <p:spPr>
            <a:xfrm>
              <a:off x="267794" y="707150"/>
              <a:ext cx="1627369" cy="637675"/>
            </a:xfrm>
            <a:prstGeom prst="rect">
              <a:avLst/>
            </a:prstGeom>
          </p:spPr>
          <p:txBody>
            <a:bodyPr wrap="none">
              <a:spAutoFit/>
            </a:bodyPr>
            <a:lstStyle/>
            <a:p>
              <a:pPr>
                <a:lnSpc>
                  <a:spcPct val="150000"/>
                </a:lnSpc>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面板切换</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13" name="矩形 12"/>
          <p:cNvSpPr/>
          <p:nvPr/>
        </p:nvSpPr>
        <p:spPr>
          <a:xfrm>
            <a:off x="2607013" y="443983"/>
            <a:ext cx="8871626" cy="1957524"/>
          </a:xfrm>
          <a:prstGeom prst="rect">
            <a:avLst/>
          </a:prstGeom>
        </p:spPr>
        <p:txBody>
          <a:bodyPr wrap="square">
            <a:spAutoFit/>
          </a:bodyPr>
          <a:lstStyle/>
          <a:p>
            <a:pPr indent="304800">
              <a:lnSpc>
                <a:spcPct val="150000"/>
              </a:lnSpc>
            </a:pP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在</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的时间轴面板的最下方，有一个“切换开关</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模式”按钮，单击后即可打开“跟踪遮罩”控制面板，如图</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5-88</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a:xfrm>
            <a:off x="2723743" y="2783678"/>
            <a:ext cx="7762672" cy="3169650"/>
          </a:xfrm>
          <a:prstGeom prst="rect">
            <a:avLst/>
          </a:prstGeom>
          <a:noFill/>
          <a:ln>
            <a:noFill/>
          </a:ln>
        </p:spPr>
      </p:pic>
      <p:sp>
        <p:nvSpPr>
          <p:cNvPr id="16" name="矩形 15"/>
          <p:cNvSpPr/>
          <p:nvPr/>
        </p:nvSpPr>
        <p:spPr>
          <a:xfrm>
            <a:off x="5543058" y="5953328"/>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5-88</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5990318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6"/>
          <p:cNvSpPr/>
          <p:nvPr>
            <p:custDataLst>
              <p:tags r:id="rId1"/>
            </p:custDataLst>
          </p:nvPr>
        </p:nvSpPr>
        <p:spPr>
          <a:xfrm>
            <a:off x="2534105" y="399730"/>
            <a:ext cx="9158542" cy="190450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493142"/>
            <a:ext cx="2516914" cy="2473135"/>
            <a:chOff x="-116067" y="551507"/>
            <a:chExt cx="2516914" cy="2473135"/>
          </a:xfrm>
        </p:grpSpPr>
        <p:grpSp>
          <p:nvGrpSpPr>
            <p:cNvPr id="3" name="组合 2"/>
            <p:cNvGrpSpPr/>
            <p:nvPr/>
          </p:nvGrpSpPr>
          <p:grpSpPr>
            <a:xfrm>
              <a:off x="-116067" y="575952"/>
              <a:ext cx="2516914" cy="2448690"/>
              <a:chOff x="-116067" y="575952"/>
              <a:chExt cx="2516914" cy="2448690"/>
            </a:xfrm>
          </p:grpSpPr>
          <p:grpSp>
            <p:nvGrpSpPr>
              <p:cNvPr id="5" name="组合 4"/>
              <p:cNvGrpSpPr/>
              <p:nvPr/>
            </p:nvGrpSpPr>
            <p:grpSpPr>
              <a:xfrm>
                <a:off x="-116067" y="575952"/>
                <a:ext cx="2516914" cy="2448690"/>
                <a:chOff x="-116067" y="575952"/>
                <a:chExt cx="2516914" cy="2448690"/>
              </a:xfrm>
            </p:grpSpPr>
            <p:sp>
              <p:nvSpPr>
                <p:cNvPr id="7" name="等腰三角形 6"/>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0818" y="575952"/>
                  <a:ext cx="2200595" cy="2448690"/>
                  <a:chOff x="84059" y="1595724"/>
                  <a:chExt cx="2200595" cy="3781557"/>
                </a:xfrm>
              </p:grpSpPr>
              <p:grpSp>
                <p:nvGrpSpPr>
                  <p:cNvPr id="10" name="组合 9"/>
                  <p:cNvGrpSpPr/>
                  <p:nvPr/>
                </p:nvGrpSpPr>
                <p:grpSpPr>
                  <a:xfrm>
                    <a:off x="84059" y="1595724"/>
                    <a:ext cx="2200595" cy="3781557"/>
                    <a:chOff x="112295" y="1306286"/>
                    <a:chExt cx="2200595" cy="3781557"/>
                  </a:xfrm>
                </p:grpSpPr>
                <p:sp>
                  <p:nvSpPr>
                    <p:cNvPr id="12" name="矩形: 圆角 41"/>
                    <p:cNvSpPr/>
                    <p:nvPr/>
                  </p:nvSpPr>
                  <p:spPr>
                    <a:xfrm>
                      <a:off x="197437" y="1306286"/>
                      <a:ext cx="2042546" cy="307651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12295" y="3804519"/>
                      <a:ext cx="2200595"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11" name="矩形 10"/>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9" name="矩形 8"/>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 name="矩形 5"/>
              <p:cNvSpPr/>
              <p:nvPr/>
            </p:nvSpPr>
            <p:spPr>
              <a:xfrm>
                <a:off x="228157" y="742703"/>
                <a:ext cx="1910348" cy="461665"/>
              </a:xfrm>
              <a:prstGeom prst="rect">
                <a:avLst/>
              </a:prstGeom>
            </p:spPr>
            <p:txBody>
              <a:bodyPr wrap="square">
                <a:spAutoFit/>
              </a:bodyPr>
              <a:lstStyle/>
              <a:p>
                <a:pPr algn="dist">
                  <a:spcAft>
                    <a:spcPts val="0"/>
                  </a:spcAft>
                </a:pP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170519" y="551507"/>
              <a:ext cx="1919178" cy="2031325"/>
            </a:xfrm>
            <a:prstGeom prst="rect">
              <a:avLst/>
            </a:prstGeom>
          </p:spPr>
          <p:txBody>
            <a:bodyPr wrap="square">
              <a:spAutoFit/>
            </a:bodyPr>
            <a:lstStyle/>
            <a:p>
              <a:pPr>
                <a:lnSpc>
                  <a:spcPct val="150000"/>
                </a:lnSpc>
              </a:pPr>
              <a:r>
                <a:rPr lang="zh-CN" altLang="en-US" sz="28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“跟踪遮罩”菜单命令</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14" name="矩形 13"/>
          <p:cNvSpPr/>
          <p:nvPr/>
        </p:nvSpPr>
        <p:spPr>
          <a:xfrm>
            <a:off x="2619983" y="245756"/>
            <a:ext cx="8780834" cy="1957524"/>
          </a:xfrm>
          <a:prstGeom prst="rect">
            <a:avLst/>
          </a:prstGeom>
        </p:spPr>
        <p:txBody>
          <a:bodyPr wrap="square">
            <a:spAutoFit/>
          </a:bodyPr>
          <a:lstStyle/>
          <a:p>
            <a:pPr indent="304800">
              <a:lnSpc>
                <a:spcPct val="150000"/>
              </a:lnSpc>
            </a:pP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在打开“跟踪遮罩”菜单命令后，在上方的信息栏会出现“</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TrkMat</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”一栏，此栏中的不同的菜单命令，即可创建相应的跟踪遮罩，如图</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5-89</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6" name="图片 15"/>
          <p:cNvPicPr/>
          <p:nvPr/>
        </p:nvPicPr>
        <p:blipFill>
          <a:blip r:embed="rId3">
            <a:extLst>
              <a:ext uri="{28A0092B-C50C-407E-A947-70E740481C1C}">
                <a14:useLocalDpi xmlns:a14="http://schemas.microsoft.com/office/drawing/2010/main" val="0"/>
              </a:ext>
            </a:extLst>
          </a:blip>
          <a:srcRect/>
          <a:stretch>
            <a:fillRect/>
          </a:stretch>
        </p:blipFill>
        <p:spPr>
          <a:xfrm>
            <a:off x="3168919" y="2777855"/>
            <a:ext cx="7959523" cy="2805822"/>
          </a:xfrm>
          <a:prstGeom prst="rect">
            <a:avLst/>
          </a:prstGeom>
          <a:noFill/>
          <a:ln>
            <a:noFill/>
          </a:ln>
        </p:spPr>
      </p:pic>
      <p:sp>
        <p:nvSpPr>
          <p:cNvPr id="17" name="矩形 16"/>
          <p:cNvSpPr/>
          <p:nvPr/>
        </p:nvSpPr>
        <p:spPr>
          <a:xfrm>
            <a:off x="6123907" y="5583677"/>
            <a:ext cx="800219" cy="583108"/>
          </a:xfrm>
          <a:prstGeom prst="rect">
            <a:avLst/>
          </a:prstGeom>
        </p:spPr>
        <p:txBody>
          <a:bodyPr wrap="none">
            <a:spAutoFit/>
          </a:bodyPr>
          <a:lstStyle/>
          <a:p>
            <a:pPr algn="ctr">
              <a:lnSpc>
                <a:spcPct val="150000"/>
              </a:lnSpc>
              <a:spcAft>
                <a:spcPts val="0"/>
              </a:spcAft>
            </a:pPr>
            <a:r>
              <a:rPr lang="en-US" altLang="zh-CN" sz="2400" kern="100" dirty="0">
                <a:latin typeface="宋体" panose="02010600030101010101" pitchFamily="2" charset="-122"/>
                <a:ea typeface="宋体" panose="02010600030101010101" pitchFamily="2" charset="-122"/>
                <a:cs typeface="宋体" panose="02010600030101010101" pitchFamily="2" charset="-122"/>
              </a:rPr>
              <a:t>5-89</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85353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6"/>
          <p:cNvSpPr/>
          <p:nvPr>
            <p:custDataLst>
              <p:tags r:id="rId1"/>
            </p:custDataLst>
          </p:nvPr>
        </p:nvSpPr>
        <p:spPr>
          <a:xfrm>
            <a:off x="2791051" y="517587"/>
            <a:ext cx="8998871" cy="506609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a:p>
        </p:txBody>
      </p:sp>
      <p:grpSp>
        <p:nvGrpSpPr>
          <p:cNvPr id="2" name="组合 1"/>
          <p:cNvGrpSpPr/>
          <p:nvPr/>
        </p:nvGrpSpPr>
        <p:grpSpPr>
          <a:xfrm>
            <a:off x="-116067" y="1276343"/>
            <a:ext cx="2516914" cy="2448690"/>
            <a:chOff x="-116067" y="575952"/>
            <a:chExt cx="2516914" cy="2448690"/>
          </a:xfrm>
        </p:grpSpPr>
        <p:grpSp>
          <p:nvGrpSpPr>
            <p:cNvPr id="3" name="组合 2"/>
            <p:cNvGrpSpPr/>
            <p:nvPr/>
          </p:nvGrpSpPr>
          <p:grpSpPr>
            <a:xfrm>
              <a:off x="-116067" y="575952"/>
              <a:ext cx="2516914" cy="2448690"/>
              <a:chOff x="-116067" y="575952"/>
              <a:chExt cx="2516914" cy="2448690"/>
            </a:xfrm>
          </p:grpSpPr>
          <p:grpSp>
            <p:nvGrpSpPr>
              <p:cNvPr id="5" name="组合 4"/>
              <p:cNvGrpSpPr/>
              <p:nvPr/>
            </p:nvGrpSpPr>
            <p:grpSpPr>
              <a:xfrm>
                <a:off x="-116067" y="575952"/>
                <a:ext cx="2516914" cy="2448690"/>
                <a:chOff x="-116067" y="575952"/>
                <a:chExt cx="2516914" cy="2448690"/>
              </a:xfrm>
            </p:grpSpPr>
            <p:sp>
              <p:nvSpPr>
                <p:cNvPr id="7" name="等腰三角形 6"/>
                <p:cNvSpPr/>
                <p:nvPr/>
              </p:nvSpPr>
              <p:spPr>
                <a:xfrm rot="16200000">
                  <a:off x="2234505" y="10635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0818" y="575952"/>
                  <a:ext cx="2200595" cy="2448690"/>
                  <a:chOff x="84059" y="1595724"/>
                  <a:chExt cx="2200595" cy="3781557"/>
                </a:xfrm>
              </p:grpSpPr>
              <p:grpSp>
                <p:nvGrpSpPr>
                  <p:cNvPr id="10" name="组合 9"/>
                  <p:cNvGrpSpPr/>
                  <p:nvPr/>
                </p:nvGrpSpPr>
                <p:grpSpPr>
                  <a:xfrm>
                    <a:off x="84059" y="1595724"/>
                    <a:ext cx="2200595" cy="3781557"/>
                    <a:chOff x="112295" y="1306286"/>
                    <a:chExt cx="2200595" cy="3781557"/>
                  </a:xfrm>
                </p:grpSpPr>
                <p:sp>
                  <p:nvSpPr>
                    <p:cNvPr id="12" name="矩形: 圆角 41"/>
                    <p:cNvSpPr/>
                    <p:nvPr/>
                  </p:nvSpPr>
                  <p:spPr>
                    <a:xfrm>
                      <a:off x="197437" y="1306286"/>
                      <a:ext cx="2042546" cy="147897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12295" y="3804519"/>
                      <a:ext cx="2200595" cy="1283324"/>
                    </a:xfrm>
                    <a:prstGeom prst="rect">
                      <a:avLst/>
                    </a:prstGeom>
                    <a:noFill/>
                  </p:spPr>
                  <p:txBody>
                    <a:bodyPr wrap="square" rtlCol="0">
                      <a:spAutoFit/>
                    </a:bodyPr>
                    <a:lstStyle/>
                    <a:p>
                      <a:endParaRPr lang="zh-CN" altLang="zh-CN" sz="2400" b="1" dirty="0">
                        <a:solidFill>
                          <a:schemeClr val="bg1"/>
                        </a:solidFill>
                      </a:endParaRPr>
                    </a:p>
                    <a:p>
                      <a:endParaRPr lang="zh-CN" altLang="zh-CN" sz="2400" dirty="0">
                        <a:solidFill>
                          <a:schemeClr val="bg1"/>
                        </a:solidFill>
                      </a:endParaRPr>
                    </a:p>
                  </p:txBody>
                </p:sp>
              </p:grpSp>
              <p:sp>
                <p:nvSpPr>
                  <p:cNvPr id="11" name="矩形 10"/>
                  <p:cNvSpPr/>
                  <p:nvPr/>
                </p:nvSpPr>
                <p:spPr>
                  <a:xfrm>
                    <a:off x="427903" y="1628724"/>
                    <a:ext cx="1608871" cy="418191"/>
                  </a:xfrm>
                  <a:prstGeom prst="rect">
                    <a:avLst/>
                  </a:prstGeom>
                </p:spPr>
                <p:txBody>
                  <a:bodyPr wrap="square">
                    <a:spAutoFit/>
                  </a:bodyPr>
                  <a:lstStyle/>
                  <a:p>
                    <a:pPr algn="just">
                      <a:lnSpc>
                        <a:spcPct val="150000"/>
                      </a:lnSpc>
                      <a:spcAft>
                        <a:spcPts val="0"/>
                      </a:spcAft>
                    </a:pPr>
                    <a:endParaRPr lang="zh-CN" altLang="zh-CN" sz="1600" kern="100" dirty="0">
                      <a:solidFill>
                        <a:schemeClr val="bg1"/>
                      </a:solidFill>
                      <a:effectLst/>
                      <a:latin typeface="+mn-ea"/>
                      <a:cs typeface="Times New Roman" panose="02020603050405020304" pitchFamily="18" charset="0"/>
                    </a:endParaRPr>
                  </a:p>
                </p:txBody>
              </p:sp>
            </p:grpSp>
            <p:sp>
              <p:nvSpPr>
                <p:cNvPr id="9" name="矩形 8"/>
                <p:cNvSpPr/>
                <p:nvPr/>
              </p:nvSpPr>
              <p:spPr>
                <a:xfrm>
                  <a:off x="-116067" y="708223"/>
                  <a:ext cx="2327480" cy="825419"/>
                </a:xfrm>
                <a:prstGeom prst="rect">
                  <a:avLst/>
                </a:prstGeom>
              </p:spPr>
              <p:txBody>
                <a:bodyPr wrap="square">
                  <a:spAutoFit/>
                </a:bodyPr>
                <a:lstStyle/>
                <a:p>
                  <a:pPr algn="just">
                    <a:lnSpc>
                      <a:spcPct val="150000"/>
                    </a:lnSpc>
                    <a:spcBef>
                      <a:spcPts val="1300"/>
                    </a:spcBef>
                    <a:spcAft>
                      <a:spcPts val="0"/>
                    </a:spcAft>
                  </a:pPr>
                  <a:endParaRPr lang="zh-CN" altLang="zh-CN" sz="3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 name="矩形 5"/>
              <p:cNvSpPr/>
              <p:nvPr/>
            </p:nvSpPr>
            <p:spPr>
              <a:xfrm>
                <a:off x="228157" y="742703"/>
                <a:ext cx="1910348" cy="461665"/>
              </a:xfrm>
              <a:prstGeom prst="rect">
                <a:avLst/>
              </a:prstGeom>
            </p:spPr>
            <p:txBody>
              <a:bodyPr wrap="square">
                <a:spAutoFit/>
              </a:bodyPr>
              <a:lstStyle/>
              <a:p>
                <a:pPr algn="dist">
                  <a:spcAft>
                    <a:spcPts val="0"/>
                  </a:spcAft>
                </a:pP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矩形 3"/>
            <p:cNvSpPr/>
            <p:nvPr/>
          </p:nvSpPr>
          <p:spPr>
            <a:xfrm>
              <a:off x="209429" y="668237"/>
              <a:ext cx="1919178" cy="637675"/>
            </a:xfrm>
            <a:prstGeom prst="rect">
              <a:avLst/>
            </a:prstGeom>
          </p:spPr>
          <p:txBody>
            <a:bodyPr wrap="square">
              <a:spAutoFit/>
            </a:bodyPr>
            <a:lstStyle/>
            <a:p>
              <a:pPr>
                <a:lnSpc>
                  <a:spcPct val="150000"/>
                </a:lnSpc>
              </a:pPr>
              <a:r>
                <a:rPr lang="zh-CN" altLang="en-US" sz="2800" b="1" kern="1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参</a:t>
              </a:r>
              <a:r>
                <a:rPr lang="zh-CN" altLang="en-US" sz="28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数详解</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14" name="矩形 13"/>
          <p:cNvSpPr/>
          <p:nvPr/>
        </p:nvSpPr>
        <p:spPr>
          <a:xfrm>
            <a:off x="2950723" y="809749"/>
            <a:ext cx="8839199" cy="5262979"/>
          </a:xfrm>
          <a:prstGeom prst="rect">
            <a:avLst/>
          </a:prstGeom>
        </p:spPr>
        <p:txBody>
          <a:bodyPr wrap="square">
            <a:spAutoFit/>
          </a:bodyPr>
          <a:lstStyle/>
          <a:p>
            <a:pPr>
              <a:lnSpc>
                <a:spcPct val="150000"/>
              </a:lnSpc>
            </a:pP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没有轨道遮罩</a:t>
            </a:r>
            <a:r>
              <a:rPr lang="en-US" altLang="zh-CN" sz="28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图层属性不变，仍为普通图层。</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800" b="1" kern="100" dirty="0">
                <a:latin typeface="微软雅黑" panose="020B0503020204020204" pitchFamily="34" charset="-122"/>
                <a:ea typeface="微软雅黑" panose="020B0503020204020204" pitchFamily="34" charset="-122"/>
                <a:cs typeface="宋体" panose="02010600030101010101" pitchFamily="2" charset="-122"/>
              </a:rPr>
              <a:t>Alpha</a:t>
            </a: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遮罩</a:t>
            </a:r>
            <a:r>
              <a:rPr lang="en-US" altLang="zh-CN" sz="28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使最终显示图层的蒙版参考为蒙版图层的</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Alpha</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通道信息。</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800" b="1" kern="100" dirty="0">
                <a:latin typeface="微软雅黑" panose="020B0503020204020204" pitchFamily="34" charset="-122"/>
                <a:ea typeface="微软雅黑" panose="020B0503020204020204" pitchFamily="34" charset="-122"/>
                <a:cs typeface="宋体" panose="02010600030101010101" pitchFamily="2" charset="-122"/>
              </a:rPr>
              <a:t>Alpha</a:t>
            </a: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反转遮罩</a:t>
            </a:r>
            <a:r>
              <a:rPr lang="en-US" altLang="zh-CN" sz="28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与“</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Alpha</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遮罩”的结果相反。</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亮度遮罩</a:t>
            </a:r>
            <a:r>
              <a:rPr lang="en-US" altLang="zh-CN" sz="28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将使最终显示图层的蒙版参考为蒙版图层的亮度信息。</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800" b="1" kern="100" dirty="0">
                <a:latin typeface="微软雅黑" panose="020B0503020204020204" pitchFamily="34" charset="-122"/>
                <a:ea typeface="微软雅黑" panose="020B0503020204020204" pitchFamily="34" charset="-122"/>
                <a:cs typeface="宋体" panose="02010600030101010101" pitchFamily="2" charset="-122"/>
              </a:rPr>
              <a:t>亮度反转遮罩</a:t>
            </a:r>
            <a:r>
              <a:rPr lang="en-US" altLang="zh-CN" sz="28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与“亮度遮罩”的结果相反。</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800" kern="100" dirty="0">
                <a:latin typeface="宋体" panose="02010600030101010101" pitchFamily="2" charset="-122"/>
                <a:ea typeface="宋体" panose="02010600030101010101" pitchFamily="2" charset="-122"/>
                <a:cs typeface="宋体" panose="02010600030101010101" pitchFamily="2" charset="-122"/>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8675217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4</a:t>
            </a:r>
            <a:endParaRPr lang="zh-CN" altLang="en-US" sz="2400" b="1" dirty="0">
              <a:solidFill>
                <a:schemeClr val="bg1"/>
              </a:solidFill>
            </a:endParaRPr>
          </a:p>
        </p:txBody>
      </p:sp>
      <p:sp>
        <p:nvSpPr>
          <p:cNvPr id="49" name="文本框 48"/>
          <p:cNvSpPr txBox="1"/>
          <p:nvPr/>
        </p:nvSpPr>
        <p:spPr>
          <a:xfrm>
            <a:off x="4772559" y="3013502"/>
            <a:ext cx="2646878" cy="830997"/>
          </a:xfrm>
          <a:prstGeom prst="rect">
            <a:avLst/>
          </a:prstGeom>
          <a:noFill/>
        </p:spPr>
        <p:txBody>
          <a:bodyPr wrap="none" rtlCol="0">
            <a:spAutoFit/>
          </a:bodyPr>
          <a:lstStyle/>
          <a:p>
            <a:pPr algn="ctr"/>
            <a:r>
              <a:rPr lang="zh-CN" altLang="en-US" sz="4800" b="1" dirty="0">
                <a:solidFill>
                  <a:schemeClr val="bg1"/>
                </a:solidFill>
              </a:rPr>
              <a:t>课后习题</a:t>
            </a: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5427159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334" y="1093304"/>
            <a:ext cx="1836803" cy="954107"/>
            <a:chOff x="194013" y="2027709"/>
            <a:chExt cx="1836803" cy="1153805"/>
          </a:xfrm>
        </p:grpSpPr>
        <p:sp>
          <p:nvSpPr>
            <p:cNvPr id="3" name="矩形: 圆角 41"/>
            <p:cNvSpPr/>
            <p:nvPr/>
          </p:nvSpPr>
          <p:spPr>
            <a:xfrm>
              <a:off x="194013" y="2027709"/>
              <a:ext cx="1797893" cy="115380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32924" y="2262983"/>
              <a:ext cx="1797892" cy="632732"/>
            </a:xfrm>
            <a:prstGeom prst="rect">
              <a:avLst/>
            </a:prstGeom>
          </p:spPr>
          <p:txBody>
            <a:bodyPr wrap="square">
              <a:spAutoFit/>
            </a:bodyPr>
            <a:lstStyle/>
            <a:p>
              <a:pPr algn="just">
                <a:spcAft>
                  <a:spcPts val="0"/>
                </a:spcAft>
              </a:pP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国</a:t>
              </a: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画水墨</a:t>
              </a:r>
              <a:endParaRPr lang="en-US" altLang="zh-CN" sz="28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7" name="组合 6"/>
          <p:cNvGrpSpPr/>
          <p:nvPr/>
        </p:nvGrpSpPr>
        <p:grpSpPr>
          <a:xfrm>
            <a:off x="2614862" y="373811"/>
            <a:ext cx="9407130" cy="2225739"/>
            <a:chOff x="2454442" y="373811"/>
            <a:chExt cx="9407130" cy="2225739"/>
          </a:xfrm>
        </p:grpSpPr>
        <p:sp>
          <p:nvSpPr>
            <p:cNvPr id="6" name="圆角矩形 5"/>
            <p:cNvSpPr/>
            <p:nvPr>
              <p:custDataLst>
                <p:tags r:id="rId1"/>
              </p:custDataLst>
            </p:nvPr>
          </p:nvSpPr>
          <p:spPr>
            <a:xfrm>
              <a:off x="2454442" y="373811"/>
              <a:ext cx="9407130" cy="222573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 name="矩形 4"/>
            <p:cNvSpPr/>
            <p:nvPr/>
          </p:nvSpPr>
          <p:spPr>
            <a:xfrm>
              <a:off x="2518611" y="541166"/>
              <a:ext cx="8887326" cy="581057"/>
            </a:xfrm>
            <a:prstGeom prst="rect">
              <a:avLst/>
            </a:prstGeom>
          </p:spPr>
          <p:txBody>
            <a:bodyPr wrap="square">
              <a:spAutoFit/>
            </a:bodyPr>
            <a:lstStyle/>
            <a:p>
              <a:pPr indent="304800" algn="just">
                <a:lnSpc>
                  <a:spcPct val="150000"/>
                </a:lnSpc>
                <a:spcAft>
                  <a:spcPts val="0"/>
                </a:spcAft>
              </a:pP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等腰三角形 11"/>
          <p:cNvSpPr/>
          <p:nvPr/>
        </p:nvSpPr>
        <p:spPr>
          <a:xfrm rot="16200000">
            <a:off x="2253007" y="149885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55528" y="328788"/>
            <a:ext cx="9317017" cy="2308324"/>
          </a:xfrm>
          <a:prstGeom prst="rect">
            <a:avLst/>
          </a:prstGeom>
        </p:spPr>
        <p:txBody>
          <a:bodyPr wrap="square">
            <a:spAutoFit/>
          </a:bodyPr>
          <a:lstStyle/>
          <a:p>
            <a:pPr>
              <a:lnSpc>
                <a:spcPct val="150000"/>
              </a:lnSpc>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素材位置</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&gt;CH05&gt;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课后习题——独钓寒江雪</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素材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实例位置</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:CH05&gt;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课后习题——独钓寒江雪</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.aep</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练习目标</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练习轨道遮置的应用，本习题最后效果如图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5-90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难易指数 </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3" name="图片 12"/>
          <p:cNvPicPr/>
          <p:nvPr/>
        </p:nvPicPr>
        <p:blipFill>
          <a:blip r:embed="rId3"/>
          <a:stretch>
            <a:fillRect/>
          </a:stretch>
        </p:blipFill>
        <p:spPr>
          <a:xfrm>
            <a:off x="3782526" y="3055688"/>
            <a:ext cx="3340167" cy="1808142"/>
          </a:xfrm>
          <a:prstGeom prst="rect">
            <a:avLst/>
          </a:prstGeom>
        </p:spPr>
      </p:pic>
      <p:pic>
        <p:nvPicPr>
          <p:cNvPr id="14" name="图片 13"/>
          <p:cNvPicPr/>
          <p:nvPr/>
        </p:nvPicPr>
        <p:blipFill>
          <a:blip r:embed="rId4"/>
          <a:stretch>
            <a:fillRect/>
          </a:stretch>
        </p:blipFill>
        <p:spPr>
          <a:xfrm>
            <a:off x="7122693" y="3055688"/>
            <a:ext cx="3577733" cy="1808142"/>
          </a:xfrm>
          <a:prstGeom prst="rect">
            <a:avLst/>
          </a:prstGeom>
        </p:spPr>
      </p:pic>
      <p:sp>
        <p:nvSpPr>
          <p:cNvPr id="9" name="矩形 8"/>
          <p:cNvSpPr/>
          <p:nvPr/>
        </p:nvSpPr>
        <p:spPr>
          <a:xfrm>
            <a:off x="6561474" y="4848245"/>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5-90</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4194359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334" y="1093304"/>
            <a:ext cx="1862061" cy="954107"/>
            <a:chOff x="194013" y="2027709"/>
            <a:chExt cx="1862061" cy="1153805"/>
          </a:xfrm>
        </p:grpSpPr>
        <p:sp>
          <p:nvSpPr>
            <p:cNvPr id="3" name="矩形: 圆角 41"/>
            <p:cNvSpPr/>
            <p:nvPr/>
          </p:nvSpPr>
          <p:spPr>
            <a:xfrm>
              <a:off x="194013" y="2027709"/>
              <a:ext cx="1797893" cy="115380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58182" y="2221705"/>
              <a:ext cx="1797892" cy="632732"/>
            </a:xfrm>
            <a:prstGeom prst="rect">
              <a:avLst/>
            </a:prstGeom>
          </p:spPr>
          <p:txBody>
            <a:bodyPr wrap="square">
              <a:spAutoFit/>
            </a:bodyPr>
            <a:lstStyle/>
            <a:p>
              <a:pPr algn="just">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过程提</a:t>
              </a: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示</a:t>
              </a:r>
              <a:endParaRPr lang="en-US" altLang="zh-CN" sz="28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 name="等腰三角形 5"/>
          <p:cNvSpPr/>
          <p:nvPr/>
        </p:nvSpPr>
        <p:spPr>
          <a:xfrm rot="16200000">
            <a:off x="2253007" y="151490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91066" y="679144"/>
            <a:ext cx="9474741" cy="5447645"/>
          </a:xfrm>
          <a:prstGeom prst="rect">
            <a:avLst/>
          </a:prstGeom>
        </p:spPr>
        <p:txBody>
          <a:bodyPr wrap="square">
            <a:spAutoFit/>
          </a:bodyPr>
          <a:lstStyle/>
          <a:p>
            <a:pPr>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：启动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 2022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，导入学习资源中的“实例文件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&gt;CH05&gt;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课后习题——独钓寒江雪</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.aep</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”文件，然后在“项目”面板中双击“国画水墨”加载该合成，接着将“背景</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.mp4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”和“小船</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.mp4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”放入合成，随后使用自动跟踪将小船的遮罩画出</a:t>
            </a:r>
            <a:r>
              <a:rPr lang="zh-CN" altLang="zh-CN" sz="2400" kern="100" dirty="0" smtClean="0">
                <a:latin typeface="微软雅黑" panose="020B0503020204020204" pitchFamily="34" charset="-122"/>
                <a:ea typeface="微软雅黑" panose="020B0503020204020204" pitchFamily="34" charset="-122"/>
                <a:cs typeface="宋体" panose="02010600030101010101" pitchFamily="2" charset="-122"/>
              </a:rPr>
              <a:t>。</a:t>
            </a:r>
            <a:endParaRPr lang="en-US" altLang="zh-CN" sz="2400" kern="100" dirty="0" smtClean="0">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pP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：小船的遮罩描出后运用上文中提到的</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CC Light Sweep (</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扫光</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”等效果将小船的整体轮廓以及水中倒影制作出来</a:t>
            </a:r>
            <a:r>
              <a:rPr lang="zh-CN" altLang="zh-CN" sz="2400" kern="100" dirty="0" smtClean="0">
                <a:latin typeface="微软雅黑" panose="020B0503020204020204" pitchFamily="34" charset="-122"/>
                <a:ea typeface="微软雅黑" panose="020B0503020204020204" pitchFamily="34" charset="-122"/>
                <a:cs typeface="宋体" panose="02010600030101010101" pitchFamily="2" charset="-122"/>
              </a:rPr>
              <a:t>。</a:t>
            </a:r>
            <a:endParaRPr lang="en-US" altLang="zh-CN" sz="2400" kern="100" dirty="0" smtClean="0">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pP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：最后通过遮罩动画实现将小船由右往左移动，最终效果与背景的飘雪方向相反。</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365199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6"/>
          <p:cNvSpPr/>
          <p:nvPr>
            <p:custDataLst>
              <p:tags r:id="rId1"/>
            </p:custDataLst>
          </p:nvPr>
        </p:nvSpPr>
        <p:spPr>
          <a:xfrm>
            <a:off x="2521029" y="4448305"/>
            <a:ext cx="9570420" cy="21971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0" name="圆角矩形 6"/>
          <p:cNvSpPr/>
          <p:nvPr>
            <p:custDataLst>
              <p:tags r:id="rId2"/>
            </p:custDataLst>
          </p:nvPr>
        </p:nvSpPr>
        <p:spPr>
          <a:xfrm>
            <a:off x="2624200" y="926432"/>
            <a:ext cx="9455504" cy="159217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 name="等腰三角形 1"/>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38934" y="620070"/>
            <a:ext cx="2080947" cy="1127739"/>
            <a:chOff x="169200" y="1595724"/>
            <a:chExt cx="2080947" cy="1127739"/>
          </a:xfrm>
        </p:grpSpPr>
        <p:grpSp>
          <p:nvGrpSpPr>
            <p:cNvPr id="4" name="组合 3"/>
            <p:cNvGrpSpPr/>
            <p:nvPr/>
          </p:nvGrpSpPr>
          <p:grpSpPr>
            <a:xfrm>
              <a:off x="169200" y="1595724"/>
              <a:ext cx="2080947" cy="1127739"/>
              <a:chOff x="197436" y="1306286"/>
              <a:chExt cx="2080947" cy="1127739"/>
            </a:xfrm>
          </p:grpSpPr>
          <p:sp>
            <p:nvSpPr>
              <p:cNvPr id="6"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7866" y="1427982"/>
                <a:ext cx="1466593" cy="369332"/>
              </a:xfrm>
              <a:prstGeom prst="rect">
                <a:avLst/>
              </a:prstGeom>
              <a:noFill/>
            </p:spPr>
            <p:txBody>
              <a:bodyPr wrap="square" rtlCol="0">
                <a:spAutoFit/>
              </a:bodyPr>
              <a:lstStyle/>
              <a:p>
                <a:endParaRPr lang="zh-CN" altLang="zh-CN" dirty="0">
                  <a:solidFill>
                    <a:schemeClr val="bg1"/>
                  </a:solidFill>
                </a:endParaRPr>
              </a:p>
            </p:txBody>
          </p:sp>
        </p:grpSp>
        <p:sp>
          <p:nvSpPr>
            <p:cNvPr id="5" name="矩形 4"/>
            <p:cNvSpPr/>
            <p:nvPr/>
          </p:nvSpPr>
          <p:spPr>
            <a:xfrm>
              <a:off x="427903" y="1628724"/>
              <a:ext cx="1608871" cy="1015663"/>
            </a:xfrm>
            <a:prstGeom prst="rect">
              <a:avLst/>
            </a:prstGeom>
          </p:spPr>
          <p:txBody>
            <a:bodyPr wrap="square">
              <a:spAutoFit/>
            </a:bodyPr>
            <a:lstStyle/>
            <a:p>
              <a:pPr algn="just">
                <a:lnSpc>
                  <a:spcPct val="150000"/>
                </a:lnSpc>
                <a:spcAft>
                  <a:spcPts val="0"/>
                </a:spcAft>
              </a:pPr>
              <a:r>
                <a:rPr lang="zh-CN" altLang="zh-CN" sz="2000" b="1" kern="100" dirty="0">
                  <a:solidFill>
                    <a:schemeClr val="bg1"/>
                  </a:solidFill>
                  <a:latin typeface="+mn-ea"/>
                  <a:cs typeface="宋体" panose="02010600030101010101" pitchFamily="2" charset="-122"/>
                </a:rPr>
                <a:t>课堂案例——海边夕阳</a:t>
              </a:r>
              <a:endParaRPr lang="zh-CN" altLang="zh-CN" sz="1600" kern="100" dirty="0">
                <a:solidFill>
                  <a:schemeClr val="bg1"/>
                </a:solidFill>
                <a:effectLst/>
                <a:latin typeface="+mn-ea"/>
                <a:cs typeface="Times New Roman" panose="02020603050405020304" pitchFamily="18" charset="0"/>
              </a:endParaRPr>
            </a:p>
          </p:txBody>
        </p:sp>
      </p:grpSp>
      <p:sp>
        <p:nvSpPr>
          <p:cNvPr id="8" name="矩形 7"/>
          <p:cNvSpPr/>
          <p:nvPr/>
        </p:nvSpPr>
        <p:spPr>
          <a:xfrm>
            <a:off x="2612986" y="157608"/>
            <a:ext cx="1832553" cy="746743"/>
          </a:xfrm>
          <a:prstGeom prst="rect">
            <a:avLst/>
          </a:prstGeom>
        </p:spPr>
        <p:txBody>
          <a:bodyPr wrap="none">
            <a:spAutoFit/>
          </a:bodyPr>
          <a:lstStyle/>
          <a:p>
            <a:pPr algn="just">
              <a:lnSpc>
                <a:spcPct val="150000"/>
              </a:lnSpc>
              <a:spcAft>
                <a:spcPts val="0"/>
              </a:spcAft>
            </a:pPr>
            <a:r>
              <a:rPr lang="zh-CN" altLang="zh-CN" sz="3200" b="1" kern="100" dirty="0">
                <a:latin typeface="微软雅黑" panose="020B0503020204020204" pitchFamily="34" charset="-122"/>
                <a:ea typeface="微软雅黑" panose="020B0503020204020204" pitchFamily="34" charset="-122"/>
                <a:cs typeface="宋体" panose="02010600030101010101" pitchFamily="2" charset="-122"/>
              </a:rPr>
              <a:t>任务实施</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612985" y="989046"/>
            <a:ext cx="9386509" cy="1200329"/>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：将“项目”面板中的“光晕</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”与“光晕</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”素材拖入“时间轴”面板中，并确保它在“绿化带”图层的上方，如图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p:nvPr/>
        </p:nvPicPr>
        <p:blipFill>
          <a:blip r:embed="rId4">
            <a:extLst>
              <a:ext uri="{28A0092B-C50C-407E-A947-70E740481C1C}">
                <a14:useLocalDpi xmlns:a14="http://schemas.microsoft.com/office/drawing/2010/main" val="0"/>
              </a:ext>
            </a:extLst>
          </a:blip>
          <a:srcRect/>
          <a:stretch>
            <a:fillRect/>
          </a:stretch>
        </p:blipFill>
        <p:spPr>
          <a:xfrm>
            <a:off x="2740760" y="2742898"/>
            <a:ext cx="8889766" cy="1235543"/>
          </a:xfrm>
          <a:prstGeom prst="rect">
            <a:avLst/>
          </a:prstGeom>
          <a:noFill/>
          <a:ln>
            <a:noFill/>
          </a:ln>
        </p:spPr>
      </p:pic>
      <p:sp>
        <p:nvSpPr>
          <p:cNvPr id="12" name="矩形 11"/>
          <p:cNvSpPr/>
          <p:nvPr/>
        </p:nvSpPr>
        <p:spPr>
          <a:xfrm>
            <a:off x="6297439" y="3978441"/>
            <a:ext cx="72006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5-3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矩形 12"/>
          <p:cNvSpPr/>
          <p:nvPr/>
        </p:nvSpPr>
        <p:spPr>
          <a:xfrm>
            <a:off x="2643937" y="4402433"/>
            <a:ext cx="9403682" cy="2243050"/>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：首先将“光晕</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”与“光晕</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”两个图层的混合模式变为“变亮”，随后选择“光晕</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”图层，将其拖拽到画面的右上角，随后将“光晕</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”图层“旋转”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27</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°，叠放在画面的右上角，如图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r>
              <a:rPr lang="zh-CN" altLang="zh-CN" sz="2400" kern="100"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0921668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25594" y="568761"/>
            <a:ext cx="11126257" cy="80955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769807"/>
            <a:ext cx="11072138" cy="478539"/>
          </a:xfrm>
          <a:prstGeom prst="rect">
            <a:avLst/>
          </a:prstGeom>
          <a:noFill/>
        </p:spPr>
        <p:txBody>
          <a:bodyPr wrap="square" rtlCol="0">
            <a:spAutoFit/>
          </a:bodyPr>
          <a:lstStyle/>
          <a:p>
            <a:pPr algn="ctr"/>
            <a:r>
              <a:rPr lang="zh-CN" altLang="en-US" sz="2400" b="1" dirty="0">
                <a:solidFill>
                  <a:schemeClr val="bg1"/>
                </a:solidFill>
              </a:rPr>
              <a:t>本  章  总  结</a:t>
            </a:r>
          </a:p>
        </p:txBody>
      </p:sp>
      <p:sp>
        <p:nvSpPr>
          <p:cNvPr id="57" name="圆角矩形 6"/>
          <p:cNvSpPr/>
          <p:nvPr>
            <p:custDataLst>
              <p:tags r:id="rId2"/>
            </p:custDataLst>
          </p:nvPr>
        </p:nvSpPr>
        <p:spPr>
          <a:xfrm>
            <a:off x="501792" y="1579364"/>
            <a:ext cx="11072139" cy="474361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59" name="quotation-mark_32371"/>
          <p:cNvSpPr>
            <a:spLocks noChangeAspect="1"/>
          </p:cNvSpPr>
          <p:nvPr>
            <p:custDataLst>
              <p:tags r:id="rId3"/>
            </p:custDataLst>
          </p:nvPr>
        </p:nvSpPr>
        <p:spPr bwMode="auto">
          <a:xfrm>
            <a:off x="595001" y="2197484"/>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4"/>
            </p:custDataLst>
          </p:nvPr>
        </p:nvSpPr>
        <p:spPr bwMode="auto">
          <a:xfrm rot="10800000">
            <a:off x="10969369" y="5428534"/>
            <a:ext cx="464063" cy="430818"/>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8" name="文本框 7"/>
          <p:cNvSpPr txBox="1"/>
          <p:nvPr>
            <p:custDataLst>
              <p:tags r:id="rId5"/>
            </p:custDataLst>
          </p:nvPr>
        </p:nvSpPr>
        <p:spPr>
          <a:xfrm>
            <a:off x="1228579" y="1689849"/>
            <a:ext cx="10074959" cy="4401205"/>
          </a:xfrm>
          <a:prstGeom prst="rect">
            <a:avLst/>
          </a:prstGeom>
          <a:noFill/>
        </p:spPr>
        <p:txBody>
          <a:bodyPr wrap="square" rtlCol="0">
            <a:spAutoFit/>
          </a:bodyPr>
          <a:lstStyle/>
          <a:p>
            <a:r>
              <a:rPr lang="zh-CN" altLang="zh-CN" sz="2800" dirty="0">
                <a:latin typeface="微软雅黑" panose="020B0503020204020204" pitchFamily="34" charset="-122"/>
                <a:ea typeface="微软雅黑" panose="020B0503020204020204" pitchFamily="34" charset="-122"/>
              </a:rPr>
              <a:t>在影视剧以及特效片的制作当中，多多少少会使用绿幕等素材，此时混合模式以及遮罩的灵活应用就尤为重要，工作中凡是用到</a:t>
            </a:r>
            <a:r>
              <a:rPr lang="en-US" altLang="zh-CN" sz="2800" dirty="0">
                <a:latin typeface="微软雅黑" panose="020B0503020204020204" pitchFamily="34" charset="-122"/>
                <a:ea typeface="微软雅黑" panose="020B0503020204020204" pitchFamily="34" charset="-122"/>
              </a:rPr>
              <a:t>After Effects</a:t>
            </a:r>
            <a:r>
              <a:rPr lang="zh-CN" altLang="zh-CN" sz="2800" dirty="0">
                <a:latin typeface="微软雅黑" panose="020B0503020204020204" pitchFamily="34" charset="-122"/>
                <a:ea typeface="微软雅黑" panose="020B0503020204020204" pitchFamily="34" charset="-122"/>
              </a:rPr>
              <a:t>，几乎都不会离开遮罩，毕竟不是所有素材都符合制作的要求，这就需要大量的运用遮罩使素材达到制作的要求，从而离最终成片更进一步。大部分效果制作时选择</a:t>
            </a:r>
            <a:r>
              <a:rPr lang="en-US" altLang="zh-CN" sz="2800" dirty="0">
                <a:latin typeface="微软雅黑" panose="020B0503020204020204" pitchFamily="34" charset="-122"/>
                <a:ea typeface="微软雅黑" panose="020B0503020204020204" pitchFamily="34" charset="-122"/>
              </a:rPr>
              <a:t>After Effects</a:t>
            </a:r>
            <a:r>
              <a:rPr lang="zh-CN" altLang="zh-CN" sz="2800" dirty="0">
                <a:latin typeface="微软雅黑" panose="020B0503020204020204" pitchFamily="34" charset="-122"/>
                <a:ea typeface="微软雅黑" panose="020B0503020204020204" pitchFamily="34" charset="-122"/>
              </a:rPr>
              <a:t>的原因就是因为其强大且灵活的遮罩，甚至在特别熟练后，可以使一段素材完完全全呈现成相反的视觉效果。最后，虽然遮罩最开始只是简简单单几条线条，但随着对</a:t>
            </a:r>
            <a:r>
              <a:rPr lang="en-US" altLang="zh-CN" sz="2800" dirty="0">
                <a:latin typeface="微软雅黑" panose="020B0503020204020204" pitchFamily="34" charset="-122"/>
                <a:ea typeface="微软雅黑" panose="020B0503020204020204" pitchFamily="34" charset="-122"/>
              </a:rPr>
              <a:t>After Effects</a:t>
            </a:r>
            <a:r>
              <a:rPr lang="zh-CN" altLang="zh-CN" sz="2800" dirty="0">
                <a:latin typeface="微软雅黑" panose="020B0503020204020204" pitchFamily="34" charset="-122"/>
                <a:ea typeface="微软雅黑" panose="020B0503020204020204" pitchFamily="34" charset="-122"/>
              </a:rPr>
              <a:t>了解越发深入，你会发现熟练的应用遮罩不仅可以省去非常多的时间和精力，而且所表现的效果也会更上一层楼</a:t>
            </a:r>
            <a:r>
              <a:rPr lang="zh-CN" altLang="zh-CN" sz="2800" dirty="0" smtClean="0">
                <a:latin typeface="微软雅黑" panose="020B0503020204020204" pitchFamily="34" charset="-122"/>
                <a:ea typeface="微软雅黑" panose="020B0503020204020204" pitchFamily="34" charset="-122"/>
              </a:rPr>
              <a:t>。</a:t>
            </a:r>
            <a:endParaRPr lang="zh-CN" altLang="zh-CN" sz="28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6498275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TBkYmQ4ODUyMzM0NjY3ODk5ZDU1YmE3MTljNTEyYzAi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3.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12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5.xml><?xml version="1.0" encoding="utf-8"?>
<p:tagLst xmlns:a="http://schemas.openxmlformats.org/drawingml/2006/main" xmlns:r="http://schemas.openxmlformats.org/officeDocument/2006/relationships" xmlns:p="http://schemas.openxmlformats.org/presentationml/2006/main">
  <p:tag name="ISLIDE.ICON" val="#167752;"/>
</p:tagLst>
</file>

<file path=ppt/tags/tag12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4.xml><?xml version="1.0" encoding="utf-8"?>
<p:tagLst xmlns:a="http://schemas.openxmlformats.org/drawingml/2006/main" xmlns:r="http://schemas.openxmlformats.org/officeDocument/2006/relationships" xmlns:p="http://schemas.openxmlformats.org/presentationml/2006/main">
  <p:tag name="ISLIDE.ICON" val="#16775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xml><?xml version="1.0" encoding="utf-8"?>
<p:tagLst xmlns:a="http://schemas.openxmlformats.org/drawingml/2006/main" xmlns:r="http://schemas.openxmlformats.org/officeDocument/2006/relationships" xmlns:p="http://schemas.openxmlformats.org/presentationml/2006/main">
  <p:tag name="ISLIDE.ICON" val="#167752;"/>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7.xml><?xml version="1.0" encoding="utf-8"?>
<p:tagLst xmlns:a="http://schemas.openxmlformats.org/drawingml/2006/main" xmlns:r="http://schemas.openxmlformats.org/officeDocument/2006/relationships" xmlns:p="http://schemas.openxmlformats.org/presentationml/2006/main">
  <p:tag name="ISLIDE.ICON" val="#167752;"/>
</p:tagLst>
</file>

<file path=ppt/tags/tag28.xml><?xml version="1.0" encoding="utf-8"?>
<p:tagLst xmlns:a="http://schemas.openxmlformats.org/drawingml/2006/main" xmlns:r="http://schemas.openxmlformats.org/officeDocument/2006/relationships" xmlns:p="http://schemas.openxmlformats.org/presentationml/2006/main">
  <p:tag name="ISLIDE.ICON" val="#167752;"/>
</p:tagLst>
</file>

<file path=ppt/tags/tag29.xml><?xml version="1.0" encoding="utf-8"?>
<p:tagLst xmlns:a="http://schemas.openxmlformats.org/drawingml/2006/main" xmlns:r="http://schemas.openxmlformats.org/officeDocument/2006/relationships" xmlns:p="http://schemas.openxmlformats.org/presentationml/2006/main">
  <p:tag name="ISLIDE.ICON" val="#167752;"/>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1.xml><?xml version="1.0" encoding="utf-8"?>
<p:tagLst xmlns:a="http://schemas.openxmlformats.org/drawingml/2006/main" xmlns:r="http://schemas.openxmlformats.org/officeDocument/2006/relationships" xmlns:p="http://schemas.openxmlformats.org/presentationml/2006/main">
  <p:tag name="ISLIDE.ICON" val="#167752;"/>
</p:tagLst>
</file>

<file path=ppt/tags/tag3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6.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7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xml><?xml version="1.0" encoding="utf-8"?>
<p:tagLst xmlns:a="http://schemas.openxmlformats.org/drawingml/2006/main" xmlns:r="http://schemas.openxmlformats.org/officeDocument/2006/relationships" xmlns:p="http://schemas.openxmlformats.org/presentationml/2006/main">
  <p:tag name="ISLIDE.ICON" val="#167752;"/>
</p:tagLst>
</file>

<file path=ppt/tags/tag8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324A7A"/>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10236</Words>
  <Application>Microsoft Office PowerPoint</Application>
  <PresentationFormat>宽屏</PresentationFormat>
  <Paragraphs>444</Paragraphs>
  <Slides>90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90</vt:i4>
      </vt:variant>
    </vt:vector>
  </HeadingPairs>
  <TitlesOfParts>
    <vt:vector size="98" baseType="lpstr">
      <vt:lpstr>等线</vt:lpstr>
      <vt:lpstr>黑体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3</cp:revision>
  <dcterms:created xsi:type="dcterms:W3CDTF">2022-12-20T13:09:00Z</dcterms:created>
  <dcterms:modified xsi:type="dcterms:W3CDTF">2024-06-06T02:26:09Z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6EB8C865D0F54AFD95AA1B19AC70CFFA_12</vt:lpwstr>
  </property>
  <property fmtid="{D5CDD505-2E9C-101B-9397-08002B2CF9AE}" pid="3" name="KSOProductBuildVer">
    <vt:lpwstr>2052-12.1.0.16729</vt:lpwstr>
  </property>
</Properties>
</file>